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3"/>
  </p:notesMasterIdLst>
  <p:handoutMasterIdLst>
    <p:handoutMasterId r:id="rId74"/>
  </p:handoutMasterIdLst>
  <p:sldIdLst>
    <p:sldId id="296" r:id="rId2"/>
    <p:sldId id="297" r:id="rId3"/>
    <p:sldId id="258" r:id="rId4"/>
    <p:sldId id="259" r:id="rId5"/>
    <p:sldId id="257" r:id="rId6"/>
    <p:sldId id="261" r:id="rId7"/>
    <p:sldId id="263" r:id="rId8"/>
    <p:sldId id="264" r:id="rId9"/>
    <p:sldId id="265" r:id="rId10"/>
    <p:sldId id="268" r:id="rId11"/>
    <p:sldId id="305" r:id="rId12"/>
    <p:sldId id="266" r:id="rId13"/>
    <p:sldId id="267" r:id="rId14"/>
    <p:sldId id="315" r:id="rId15"/>
    <p:sldId id="316" r:id="rId16"/>
    <p:sldId id="317" r:id="rId17"/>
    <p:sldId id="300" r:id="rId18"/>
    <p:sldId id="318" r:id="rId19"/>
    <p:sldId id="331" r:id="rId20"/>
    <p:sldId id="270" r:id="rId21"/>
    <p:sldId id="271" r:id="rId22"/>
    <p:sldId id="299" r:id="rId23"/>
    <p:sldId id="342" r:id="rId24"/>
    <p:sldId id="340" r:id="rId25"/>
    <p:sldId id="274" r:id="rId26"/>
    <p:sldId id="335" r:id="rId27"/>
    <p:sldId id="314" r:id="rId28"/>
    <p:sldId id="321" r:id="rId29"/>
    <p:sldId id="333" r:id="rId30"/>
    <p:sldId id="343" r:id="rId31"/>
    <p:sldId id="285" r:id="rId32"/>
    <p:sldId id="308" r:id="rId33"/>
    <p:sldId id="355" r:id="rId34"/>
    <p:sldId id="332" r:id="rId35"/>
    <p:sldId id="277" r:id="rId36"/>
    <p:sldId id="278" r:id="rId37"/>
    <p:sldId id="356" r:id="rId38"/>
    <p:sldId id="337" r:id="rId39"/>
    <p:sldId id="280" r:id="rId40"/>
    <p:sldId id="294" r:id="rId41"/>
    <p:sldId id="282" r:id="rId42"/>
    <p:sldId id="319" r:id="rId43"/>
    <p:sldId id="357" r:id="rId44"/>
    <p:sldId id="338" r:id="rId45"/>
    <p:sldId id="288" r:id="rId46"/>
    <p:sldId id="287" r:id="rId47"/>
    <p:sldId id="283" r:id="rId48"/>
    <p:sldId id="306" r:id="rId49"/>
    <p:sldId id="313" r:id="rId50"/>
    <p:sldId id="312" r:id="rId51"/>
    <p:sldId id="322" r:id="rId52"/>
    <p:sldId id="354" r:id="rId53"/>
    <p:sldId id="323" r:id="rId54"/>
    <p:sldId id="329" r:id="rId55"/>
    <p:sldId id="330" r:id="rId56"/>
    <p:sldId id="328" r:id="rId57"/>
    <p:sldId id="327" r:id="rId58"/>
    <p:sldId id="289" r:id="rId59"/>
    <p:sldId id="320" r:id="rId60"/>
    <p:sldId id="348" r:id="rId61"/>
    <p:sldId id="344" r:id="rId62"/>
    <p:sldId id="345" r:id="rId63"/>
    <p:sldId id="346" r:id="rId64"/>
    <p:sldId id="347" r:id="rId65"/>
    <p:sldId id="349" r:id="rId66"/>
    <p:sldId id="350" r:id="rId67"/>
    <p:sldId id="351" r:id="rId68"/>
    <p:sldId id="352" r:id="rId69"/>
    <p:sldId id="353" r:id="rId70"/>
    <p:sldId id="341" r:id="rId71"/>
    <p:sldId id="290" r:id="rId7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F693"/>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79352" autoAdjust="0"/>
  </p:normalViewPr>
  <p:slideViewPr>
    <p:cSldViewPr snapToGrid="0">
      <p:cViewPr varScale="1">
        <p:scale>
          <a:sx n="88" d="100"/>
          <a:sy n="88" d="100"/>
        </p:scale>
        <p:origin x="62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5348"/>
          </a:xfrm>
          <a:prstGeom prst="rect">
            <a:avLst/>
          </a:prstGeom>
        </p:spPr>
        <p:txBody>
          <a:bodyPr vert="horz" lIns="91440" tIns="45720" rIns="91440" bIns="45720" rtlCol="0"/>
          <a:lstStyle>
            <a:lvl1pPr algn="r">
              <a:defRPr sz="1200"/>
            </a:lvl1pPr>
          </a:lstStyle>
          <a:p>
            <a:fld id="{E655A562-1728-47B3-BC76-77361FAE0E58}" type="datetimeFigureOut">
              <a:rPr lang="en-GB" smtClean="0"/>
              <a:t>16/02/2026</a:t>
            </a:fld>
            <a:endParaRPr lang="en-GB"/>
          </a:p>
        </p:txBody>
      </p:sp>
      <p:sp>
        <p:nvSpPr>
          <p:cNvPr id="4" name="Footer Placeholder 3"/>
          <p:cNvSpPr>
            <a:spLocks noGrp="1"/>
          </p:cNvSpPr>
          <p:nvPr>
            <p:ph type="ftr" sz="quarter" idx="2"/>
          </p:nvPr>
        </p:nvSpPr>
        <p:spPr>
          <a:xfrm>
            <a:off x="1"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377318"/>
            <a:ext cx="2945659" cy="495347"/>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fld id="{46C87E9C-6995-4FE7-BD68-E125B313AE8F}" type="datetimeFigureOut">
              <a:rPr lang="en-US" smtClean="0"/>
              <a:t>16/02/2026</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0815"/>
            <a:ext cx="5438775" cy="388717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77"/>
            <a:ext cx="2946400" cy="49418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77"/>
            <a:ext cx="2946400" cy="494186"/>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770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11</a:t>
            </a:fld>
            <a:endParaRPr lang="en-US"/>
          </a:p>
        </p:txBody>
      </p:sp>
    </p:spTree>
    <p:extLst>
      <p:ext uri="{BB962C8B-B14F-4D97-AF65-F5344CB8AC3E}">
        <p14:creationId xmlns:p14="http://schemas.microsoft.com/office/powerpoint/2010/main" val="119409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221917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15</a:t>
            </a:fld>
            <a:endParaRPr lang="en-US"/>
          </a:p>
        </p:txBody>
      </p:sp>
    </p:spTree>
    <p:extLst>
      <p:ext uri="{BB962C8B-B14F-4D97-AF65-F5344CB8AC3E}">
        <p14:creationId xmlns:p14="http://schemas.microsoft.com/office/powerpoint/2010/main" val="42443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5849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0632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311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2733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25</a:t>
            </a:fld>
            <a:endParaRPr lang="en-US"/>
          </a:p>
        </p:txBody>
      </p:sp>
    </p:spTree>
    <p:extLst>
      <p:ext uri="{BB962C8B-B14F-4D97-AF65-F5344CB8AC3E}">
        <p14:creationId xmlns:p14="http://schemas.microsoft.com/office/powerpoint/2010/main" val="362453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29</a:t>
            </a:fld>
            <a:endParaRPr lang="en-US"/>
          </a:p>
        </p:txBody>
      </p:sp>
    </p:spTree>
    <p:extLst>
      <p:ext uri="{BB962C8B-B14F-4D97-AF65-F5344CB8AC3E}">
        <p14:creationId xmlns:p14="http://schemas.microsoft.com/office/powerpoint/2010/main" val="151222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9187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35</a:t>
            </a:fld>
            <a:endParaRPr lang="en-US"/>
          </a:p>
        </p:txBody>
      </p:sp>
    </p:spTree>
    <p:extLst>
      <p:ext uri="{BB962C8B-B14F-4D97-AF65-F5344CB8AC3E}">
        <p14:creationId xmlns:p14="http://schemas.microsoft.com/office/powerpoint/2010/main" val="228234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148048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54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4038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78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42</a:t>
            </a:fld>
            <a:endParaRPr lang="en-US"/>
          </a:p>
        </p:txBody>
      </p:sp>
    </p:spTree>
    <p:extLst>
      <p:ext uri="{BB962C8B-B14F-4D97-AF65-F5344CB8AC3E}">
        <p14:creationId xmlns:p14="http://schemas.microsoft.com/office/powerpoint/2010/main" val="3891997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10088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46</a:t>
            </a:fld>
            <a:endParaRPr lang="en-US"/>
          </a:p>
        </p:txBody>
      </p:sp>
    </p:spTree>
    <p:extLst>
      <p:ext uri="{BB962C8B-B14F-4D97-AF65-F5344CB8AC3E}">
        <p14:creationId xmlns:p14="http://schemas.microsoft.com/office/powerpoint/2010/main" val="1349290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47</a:t>
            </a:fld>
            <a:endParaRPr lang="en-US"/>
          </a:p>
        </p:txBody>
      </p:sp>
    </p:spTree>
    <p:extLst>
      <p:ext uri="{BB962C8B-B14F-4D97-AF65-F5344CB8AC3E}">
        <p14:creationId xmlns:p14="http://schemas.microsoft.com/office/powerpoint/2010/main" val="381766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a:t>
            </a:fld>
            <a:endParaRPr lang="en-US"/>
          </a:p>
        </p:txBody>
      </p:sp>
    </p:spTree>
    <p:extLst>
      <p:ext uri="{BB962C8B-B14F-4D97-AF65-F5344CB8AC3E}">
        <p14:creationId xmlns:p14="http://schemas.microsoft.com/office/powerpoint/2010/main" val="311382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49</a:t>
            </a:fld>
            <a:endParaRPr lang="en-US"/>
          </a:p>
        </p:txBody>
      </p:sp>
    </p:spTree>
    <p:extLst>
      <p:ext uri="{BB962C8B-B14F-4D97-AF65-F5344CB8AC3E}">
        <p14:creationId xmlns:p14="http://schemas.microsoft.com/office/powerpoint/2010/main" val="622687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2192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53</a:t>
            </a:fld>
            <a:endParaRPr lang="en-US"/>
          </a:p>
        </p:txBody>
      </p:sp>
    </p:spTree>
    <p:extLst>
      <p:ext uri="{BB962C8B-B14F-4D97-AF65-F5344CB8AC3E}">
        <p14:creationId xmlns:p14="http://schemas.microsoft.com/office/powerpoint/2010/main" val="2627838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54</a:t>
            </a:fld>
            <a:endParaRPr lang="en-US"/>
          </a:p>
        </p:txBody>
      </p:sp>
    </p:spTree>
    <p:extLst>
      <p:ext uri="{BB962C8B-B14F-4D97-AF65-F5344CB8AC3E}">
        <p14:creationId xmlns:p14="http://schemas.microsoft.com/office/powerpoint/2010/main" val="3552097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56</a:t>
            </a:fld>
            <a:endParaRPr lang="en-US"/>
          </a:p>
        </p:txBody>
      </p:sp>
    </p:spTree>
    <p:extLst>
      <p:ext uri="{BB962C8B-B14F-4D97-AF65-F5344CB8AC3E}">
        <p14:creationId xmlns:p14="http://schemas.microsoft.com/office/powerpoint/2010/main" val="2004314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57</a:t>
            </a:fld>
            <a:endParaRPr lang="en-US"/>
          </a:p>
        </p:txBody>
      </p:sp>
    </p:spTree>
    <p:extLst>
      <p:ext uri="{BB962C8B-B14F-4D97-AF65-F5344CB8AC3E}">
        <p14:creationId xmlns:p14="http://schemas.microsoft.com/office/powerpoint/2010/main" val="4213465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914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4</a:t>
            </a:fld>
            <a:endParaRPr lang="en-US"/>
          </a:p>
        </p:txBody>
      </p:sp>
    </p:spTree>
    <p:extLst>
      <p:ext uri="{BB962C8B-B14F-4D97-AF65-F5344CB8AC3E}">
        <p14:creationId xmlns:p14="http://schemas.microsoft.com/office/powerpoint/2010/main" val="361657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216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6</a:t>
            </a:fld>
            <a:endParaRPr lang="en-US"/>
          </a:p>
        </p:txBody>
      </p:sp>
    </p:spTree>
    <p:extLst>
      <p:ext uri="{BB962C8B-B14F-4D97-AF65-F5344CB8AC3E}">
        <p14:creationId xmlns:p14="http://schemas.microsoft.com/office/powerpoint/2010/main" val="343760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7</a:t>
            </a:fld>
            <a:endParaRPr lang="en-US"/>
          </a:p>
        </p:txBody>
      </p:sp>
    </p:spTree>
    <p:extLst>
      <p:ext uri="{BB962C8B-B14F-4D97-AF65-F5344CB8AC3E}">
        <p14:creationId xmlns:p14="http://schemas.microsoft.com/office/powerpoint/2010/main" val="243292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100092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9</a:t>
            </a:fld>
            <a:endParaRPr lang="en-US"/>
          </a:p>
        </p:txBody>
      </p:sp>
    </p:spTree>
    <p:extLst>
      <p:ext uri="{BB962C8B-B14F-4D97-AF65-F5344CB8AC3E}">
        <p14:creationId xmlns:p14="http://schemas.microsoft.com/office/powerpoint/2010/main" val="3096347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l-GR"/>
              <a:t>Υπηρεσία Συμβουλευτικής και Επαγγελματικής Αγωγής, Φεβρουάριος 2026</a:t>
            </a:r>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a:t>ΥΣΑ, 17/2/2023</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0751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8" name="Footer Placeholder 7"/>
          <p:cNvSpPr>
            <a:spLocks noGrp="1"/>
          </p:cNvSpPr>
          <p:nvPr>
            <p:ph type="ftr" sz="quarter" idx="11"/>
          </p:nvPr>
        </p:nvSpPr>
        <p:spPr/>
        <p:txBody>
          <a:bodyPr/>
          <a:lstStyle/>
          <a:p>
            <a:r>
              <a:rPr lang="el-GR"/>
              <a:t>ΥΣΑ, 17/2/2023</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3" name="Footer Placeholder 2"/>
          <p:cNvSpPr>
            <a:spLocks noGrp="1"/>
          </p:cNvSpPr>
          <p:nvPr>
            <p:ph type="ftr" sz="quarter" idx="11"/>
          </p:nvPr>
        </p:nvSpPr>
        <p:spPr/>
        <p:txBody>
          <a:bodyPr/>
          <a:lstStyle/>
          <a:p>
            <a:r>
              <a:rPr lang="el-GR"/>
              <a:t>ΥΣΑ, 17/2/2023</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l-GR"/>
              <a:t>Υπηρεσία Συμβουλευτικής και Επαγγελματικής Αγωγής, Φεβρουάριος 2026</a:t>
            </a:r>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a:t>ΥΣΑ, 17/2/2023</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sch.cy/mc/49/plaisia_prosvasis_2026.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archeia.moec.gov.cy/mc/49/plaisia_prosvasis_202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sch.cy/mc/1118/odigos_exetaseon_tomos_b_2026.pdf" TargetMode="External"/><Relationship Id="rId2" Type="http://schemas.openxmlformats.org/officeDocument/2006/relationships/hyperlink" Target="https://sch.cy/mc/1118/odigos_exetaseon_tomos_a_2026.pdf"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s://ksa.schools.ac.cy/Account/Login?ReturnUrl=%2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sch.cy/mc/404/voithima_aitisis_pep2026.pdf" TargetMode="External"/><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www.moec.gov.cy/ypex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sch.cy/mc/1118/odigos_exetaseon_tomos_a_2026.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od.gov.cy/"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mod.gov.cy/"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ksa.schools.ac.c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hyperlink" Target="https://etek.org.cy/en/news-details/%CE%B1%CE%BD%CE%B1%CE%B3%CE%BD%CF%8E%CF%81%CE%B9%CF%83%CE%B7-%CE%B4%CE%B9%CF%80%CE%BB%CF%89%CE%BC%CE%AC%CF%84%CF%89%CE%BD-%CE%BC%CE%B7%CF%87%CE%B1%CE%BD%CE%B9%CE%BA%CF%8E%CE%BD-%CE%B1%CF%80%CF%8C-%CF%80%CE%B1%CE%BD%CE%B5%CF%80%CE%B9%CF%83%CF%84%CE%AE%CE%BC%CE%B9%CE%BF-%CE%B4%CF%85%CF%84%CE%B9%CE%BA%CE%AE%CF%82-%CE%B1%CF%84%CF%84%CE%B9%CE%BA%CE%AE%CF%82-%CF%80%CE%B1%CE%B4%CE%B1-%CE%B4%CE%B9%CE%B5%CE%B8%CE%BD%CE%AD%CF%82-%CF%80%CE%B1%CE%BD%CE%B5%CF%80%CE%B9%CF%83%CF%84%CE%AE%CE%BC%CE%B9%CE%BF-%CF%84%CE%B7%CF%82-%CE%B5%CE%BB%CE%BB%CE%AC%CE%B4%CE%BF%CF%82-%CE%B4%CE%B9%CF%80%CE%B1%CE%B5-%CE%B5%CE%BB%CE%BB%CE%B7%CE%BD%CE%B9%CE%BA%CF%8C-%CE%BC%CE%B5%CF%83%CE%BF%CE%B3%CE%B5%CE%B9%CE%B1%CE%BA%CF%8C-%CF%80%CE%B1%CE%BD%CE%B5%CF%80%CE%B9%CF%83%CF%84%CE%AE%CE%B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tek.org.c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anexams.moec.gov.cy/el/exetaseis/odigos-exetaseon"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minedu.gov.g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914522" y="1180214"/>
            <a:ext cx="8791575" cy="2562446"/>
          </a:xfrm>
          <a:ln>
            <a:noFill/>
          </a:ln>
        </p:spPr>
        <p:txBody>
          <a:bodyPr>
            <a:normAutofit fontScale="90000"/>
          </a:bodyPr>
          <a:lstStyle/>
          <a:p>
            <a:pPr lvl="0" algn="ctr">
              <a:lnSpc>
                <a:spcPct val="150000"/>
              </a:lnSpc>
            </a:pPr>
            <a: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t/>
            </a: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t/>
            </a: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schemeClr val="bg1"/>
                </a:solidFill>
                <a:latin typeface="Arial" pitchFamily="34" charset="0"/>
                <a:cs typeface="Arial" pitchFamily="34" charset="0"/>
              </a:rPr>
              <a:t>ΔΙΑΔΙΚΑΣΙΑ ΠΡΟΣΒΑΣΗΣ ΣΤΗ ΔΗΜΟΣΙΑ ΑΝΩΤΕΡΗ ΕΚΠΑΙΔΕΥΣΗ ΚΥΠΡΟΥ ΚΑΙ ΕΛΛΑΔΑΣ 2026</a:t>
            </a:r>
            <a:br>
              <a:rPr lang="el-GR" altLang="en-US" sz="4000" b="1" cap="none" dirty="0">
                <a:solidFill>
                  <a:schemeClr val="bg1"/>
                </a:solidFill>
                <a:latin typeface="Arial" pitchFamily="34" charset="0"/>
                <a:cs typeface="Arial" pitchFamily="34" charset="0"/>
              </a:rPr>
            </a:br>
            <a:endParaRPr lang="el-GR" sz="4000" b="1" dirty="0">
              <a:solidFill>
                <a:schemeClr val="bg1"/>
              </a:solidFill>
              <a:highlight>
                <a:srgbClr val="FFFF00"/>
              </a:highligh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0CB14C8-FAE8-4E28-9612-A38E0A6607EB}"/>
              </a:ext>
            </a:extLst>
          </p:cNvPr>
          <p:cNvSpPr>
            <a:spLocks noGrp="1"/>
          </p:cNvSpPr>
          <p:nvPr>
            <p:ph type="subTitle" idx="1"/>
          </p:nvPr>
        </p:nvSpPr>
        <p:spPr>
          <a:xfrm>
            <a:off x="1318437" y="3742660"/>
            <a:ext cx="9387661" cy="2658139"/>
          </a:xfrm>
        </p:spPr>
        <p:txBody>
          <a:bodyPr>
            <a:normAutofit/>
          </a:bodyPr>
          <a:lstStyle/>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Υπηρεσία Συμβουλευτικής </a:t>
            </a: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και Επαγγελματικής Αγωγής</a:t>
            </a:r>
          </a:p>
          <a:p>
            <a:pPr lvl="0" algn="ctr" latinLnBrk="1">
              <a:lnSpc>
                <a:spcPct val="100000"/>
              </a:lnSpc>
              <a:spcBef>
                <a:spcPts val="0"/>
              </a:spcBef>
              <a:buSzTx/>
            </a:pPr>
            <a:endParaRPr lang="el-GR" altLang="en-US" sz="2800" b="1" cap="none" dirty="0">
              <a:solidFill>
                <a:schemeClr val="bg1"/>
              </a:solidFill>
              <a:latin typeface="Arial" pitchFamily="34" charset="0"/>
              <a:cs typeface="Arial" pitchFamily="34" charset="0"/>
            </a:endParaRP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Διεύθυνση</a:t>
            </a:r>
            <a:r>
              <a:rPr lang="en-US" altLang="en-US" sz="2800" b="1" cap="none" dirty="0">
                <a:solidFill>
                  <a:schemeClr val="bg1"/>
                </a:solidFill>
                <a:latin typeface="Arial" pitchFamily="34" charset="0"/>
                <a:cs typeface="Arial" pitchFamily="34" charset="0"/>
              </a:rPr>
              <a:t> </a:t>
            </a:r>
            <a:r>
              <a:rPr lang="el-GR" altLang="en-US" sz="2800" b="1" cap="none" dirty="0">
                <a:solidFill>
                  <a:schemeClr val="bg1"/>
                </a:solidFill>
                <a:latin typeface="Arial" pitchFamily="34" charset="0"/>
                <a:cs typeface="Arial" pitchFamily="34" charset="0"/>
              </a:rPr>
              <a:t>Μέσης Γενικής Εκπαίδευσης, ΥΠΑΝ</a:t>
            </a:r>
            <a:endParaRPr lang="en-GB" sz="2800" b="1" dirty="0">
              <a:solidFill>
                <a:schemeClr val="bg1"/>
              </a:solidFill>
            </a:endParaRPr>
          </a:p>
          <a:p>
            <a:endParaRPr lang="el-GR" sz="2800" dirty="0"/>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9790" y="-49121"/>
            <a:ext cx="1704783" cy="1689032"/>
          </a:xfrm>
          <a:prstGeom prst="rect">
            <a:avLst/>
          </a:prstGeom>
        </p:spPr>
      </p:pic>
      <p:pic>
        <p:nvPicPr>
          <p:cNvPr id="6" name="Picture 5">
            <a:extLst>
              <a:ext uri="{FF2B5EF4-FFF2-40B4-BE49-F238E27FC236}">
                <a16:creationId xmlns:a16="http://schemas.microsoft.com/office/drawing/2014/main" id="{ED4AB273-9CD5-DFE3-F312-A6A048532299}"/>
              </a:ext>
            </a:extLst>
          </p:cNvPr>
          <p:cNvPicPr>
            <a:picLocks noChangeAspect="1"/>
          </p:cNvPicPr>
          <p:nvPr/>
        </p:nvPicPr>
        <p:blipFill>
          <a:blip r:embed="rId4"/>
          <a:stretch>
            <a:fillRect/>
          </a:stretch>
        </p:blipFill>
        <p:spPr>
          <a:xfrm>
            <a:off x="119742" y="135685"/>
            <a:ext cx="1879150" cy="1422182"/>
          </a:xfrm>
          <a:prstGeom prst="rect">
            <a:avLst/>
          </a:prstGeom>
        </p:spPr>
      </p:pic>
      <p:sp>
        <p:nvSpPr>
          <p:cNvPr id="4" name="Date Placeholder 3"/>
          <p:cNvSpPr>
            <a:spLocks noGrp="1"/>
          </p:cNvSpPr>
          <p:nvPr>
            <p:ph type="dt" sz="half" idx="10"/>
          </p:nvPr>
        </p:nvSpPr>
        <p:spPr>
          <a:xfrm>
            <a:off x="9137457" y="6116342"/>
            <a:ext cx="2743200" cy="365125"/>
          </a:xfrm>
        </p:spPr>
        <p:txBody>
          <a:bodyPr/>
          <a:lstStyle/>
          <a:p>
            <a:r>
              <a:rPr lang="el-GR" dirty="0">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7982" y="697195"/>
            <a:ext cx="10005016" cy="326064"/>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2026  (Π.Ε.Π.)       (6)</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dirty="0">
              <a:latin typeface="Calibri" panose="020F0502020204030204" pitchFamily="34" charset="0"/>
              <a:cs typeface="Calibri" panose="020F0502020204030204" pitchFamily="34" charset="0"/>
            </a:endParaRPr>
          </a:p>
        </p:txBody>
      </p:sp>
      <p:sp>
        <p:nvSpPr>
          <p:cNvPr id="3" name="Text Placeholder 2"/>
          <p:cNvSpPr>
            <a:spLocks noGrp="1"/>
          </p:cNvSpPr>
          <p:nvPr>
            <p:ph type="body" sz="half" idx="2"/>
          </p:nvPr>
        </p:nvSpPr>
        <p:spPr>
          <a:xfrm>
            <a:off x="727982" y="1349829"/>
            <a:ext cx="10375447" cy="5372486"/>
          </a:xfrm>
        </p:spPr>
        <p:txBody>
          <a:bodyPr>
            <a:normAutofit fontScale="25000" lnSpcReduction="20000"/>
          </a:bodyPr>
          <a:lstStyle/>
          <a:p>
            <a:pPr lvl="0" defTabSz="685800">
              <a:lnSpc>
                <a:spcPct val="170000"/>
              </a:lnSpc>
              <a:spcBef>
                <a:spcPts val="750"/>
              </a:spcBef>
              <a:buSzTx/>
            </a:pPr>
            <a:r>
              <a:rPr lang="el-GR" sz="9600" b="1" dirty="0">
                <a:solidFill>
                  <a:schemeClr val="bg1"/>
                </a:solidFill>
                <a:latin typeface="Arial" pitchFamily="34" charset="0"/>
                <a:cs typeface="Arial" pitchFamily="34" charset="0"/>
              </a:rPr>
              <a:t>Οι υποψήφιοι </a:t>
            </a:r>
            <a:r>
              <a:rPr lang="el-GR" sz="9600" b="1" u="sng" dirty="0">
                <a:solidFill>
                  <a:srgbClr val="FF0000"/>
                </a:solidFill>
                <a:latin typeface="Arial" pitchFamily="34" charset="0"/>
                <a:cs typeface="Arial" pitchFamily="34" charset="0"/>
              </a:rPr>
              <a:t>ΔΕΝ μπορούν</a:t>
            </a:r>
            <a:r>
              <a:rPr lang="el-GR" sz="9600" b="1" dirty="0">
                <a:solidFill>
                  <a:srgbClr val="FF0000"/>
                </a:solidFill>
                <a:latin typeface="Arial" pitchFamily="34" charset="0"/>
                <a:cs typeface="Arial" pitchFamily="34" charset="0"/>
              </a:rPr>
              <a:t> </a:t>
            </a:r>
            <a:r>
              <a:rPr lang="el-GR" sz="9600" b="1" dirty="0">
                <a:solidFill>
                  <a:schemeClr val="bg1"/>
                </a:solidFill>
                <a:latin typeface="Arial" pitchFamily="34" charset="0"/>
                <a:cs typeface="Arial" pitchFamily="34" charset="0"/>
              </a:rPr>
              <a:t>να δηλώσουν </a:t>
            </a:r>
            <a:r>
              <a:rPr lang="el-GR" sz="9600" b="1" u="sng" dirty="0">
                <a:solidFill>
                  <a:schemeClr val="bg1"/>
                </a:solidFill>
                <a:latin typeface="Arial" pitchFamily="34" charset="0"/>
                <a:cs typeface="Arial" pitchFamily="34" charset="0"/>
              </a:rPr>
              <a:t>για σκοπούς Πρόσβασης στα Δημόσια ΑΕΙ της ΕΛΛΑΔΑΣ </a:t>
            </a:r>
            <a:r>
              <a:rPr lang="el-GR" sz="9600" b="1" dirty="0">
                <a:solidFill>
                  <a:schemeClr val="bg1"/>
                </a:solidFill>
                <a:latin typeface="Arial" pitchFamily="34" charset="0"/>
                <a:cs typeface="Arial" pitchFamily="34" charset="0"/>
              </a:rPr>
              <a:t>διαφορετικά επίπεδα του ίδιου μαθήματος </a:t>
            </a:r>
            <a:r>
              <a:rPr lang="el-GR" sz="8000" b="1" dirty="0">
                <a:solidFill>
                  <a:schemeClr val="bg1"/>
                </a:solidFill>
                <a:latin typeface="Arial" pitchFamily="34" charset="0"/>
                <a:cs typeface="Arial" pitchFamily="34" charset="0"/>
              </a:rPr>
              <a:t>όπως π.χ.:</a:t>
            </a: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(π.χ. Μαθηματικά Κ.Κ. και Μαθηματικά Κατεύθυνσης), </a:t>
            </a:r>
            <a:endParaRPr lang="en-GB" sz="7200" b="1" dirty="0">
              <a:solidFill>
                <a:schemeClr val="bg1"/>
              </a:solidFill>
              <a:latin typeface="Arial" pitchFamily="34" charset="0"/>
              <a:cs typeface="Arial" pitchFamily="34" charset="0"/>
            </a:endParaRP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και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Αγγλικά και Αγγλικά 4ωρο Τ.Σ, Φυσική και Φυσική 4ωρο Τ.Σ., Αρχιτεκτονικό-Τεχνικό Σχέδιο και Αρχιτεκτονικό Σχέδιο Τ.Σ. (Θ.Κ.)] και </a:t>
            </a:r>
            <a:endParaRPr lang="en-GB" sz="7200" b="1" dirty="0">
              <a:solidFill>
                <a:schemeClr val="bg1"/>
              </a:solidFill>
              <a:latin typeface="Arial" pitchFamily="34" charset="0"/>
              <a:cs typeface="Arial" pitchFamily="34" charset="0"/>
            </a:endParaRPr>
          </a:p>
          <a:p>
            <a:pPr lvl="0" defTabSz="685800">
              <a:lnSpc>
                <a:spcPct val="170000"/>
              </a:lnSpc>
              <a:spcBef>
                <a:spcPts val="750"/>
              </a:spcBef>
              <a:buSzTx/>
            </a:pPr>
            <a:r>
              <a:rPr lang="el-GR" sz="7200" b="1" dirty="0">
                <a:solidFill>
                  <a:schemeClr val="bg1"/>
                </a:solidFill>
                <a:latin typeface="Arial" pitchFamily="34" charset="0"/>
                <a:cs typeface="Arial" pitchFamily="34" charset="0"/>
              </a:rPr>
              <a:t>3. Θεωρητικής και Πρακτικής Κατεύθυνσης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Γραφικές Τέχνες ΙΙΙ Τ.Σ. (Θ.Κ.) και Γραφικές Τέχνες ΙΙΙ Τ.Σ. (Π.Κ.),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Αρχιτεκτονικό Σχέδιο Τ.Σ. (Θ.Κ.) και Αρχιτεκτονικό Σχέδιο Τ.Σ. (Π.Κ.)]. </a:t>
            </a:r>
            <a:endParaRPr lang="en-GB" sz="2600" b="1" dirty="0">
              <a:solidFill>
                <a:srgbClr val="002060"/>
              </a:solidFill>
              <a:latin typeface="Arial" pitchFamily="34" charset="0"/>
              <a:cs typeface="Arial" pitchFamily="34" charset="0"/>
            </a:endParaRPr>
          </a:p>
          <a:p>
            <a:endParaRPr lang="en-GB" dirty="0">
              <a:solidFill>
                <a:schemeClr val="bg2"/>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1BEE56CA-7931-2365-EA21-06973FF52B00}"/>
              </a:ext>
            </a:extLst>
          </p:cNvPr>
          <p:cNvSpPr>
            <a:spLocks noGrp="1"/>
          </p:cNvSpPr>
          <p:nvPr>
            <p:ph type="dt" sz="half" idx="10"/>
          </p:nvPr>
        </p:nvSpPr>
        <p:spPr>
          <a:xfrm>
            <a:off x="9008995" y="6209846"/>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53769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60375" y="1213233"/>
            <a:ext cx="5092274" cy="3518912"/>
          </a:xfrm>
          <a:prstGeom prst="rect">
            <a:avLst/>
          </a:prstGeom>
          <a:solidFill>
            <a:schemeClr val="accent6">
              <a:lumMod val="75000"/>
            </a:schemeClr>
          </a:solidFill>
          <a:ln>
            <a:solidFill>
              <a:srgbClr val="7030A0"/>
            </a:solidFill>
          </a:ln>
        </p:spPr>
        <p:txBody>
          <a:bodyPr wrap="square">
            <a:spAutoFit/>
          </a:bodyPr>
          <a:lstStyle/>
          <a:p>
            <a:pPr lvl="0" algn="just" defTabSz="685800">
              <a:spcBef>
                <a:spcPts val="750"/>
              </a:spcBef>
              <a:buSzTx/>
            </a:pPr>
            <a:r>
              <a:rPr lang="el-GR"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ΑΕΙ Ελλάδας καθώς και για </a:t>
            </a:r>
            <a:r>
              <a:rPr lang="el-GR" b="1" u="sng" dirty="0">
                <a:solidFill>
                  <a:srgbClr val="002060"/>
                </a:solidFill>
                <a:latin typeface="Arial" pitchFamily="34" charset="0"/>
                <a:cs typeface="Arial" pitchFamily="34" charset="0"/>
              </a:rPr>
              <a:t>ΟΛΗ τη Διαδικασία Πρόσβασης στα Δημόσια ΑΕΙ Κύπρου και Ελλάδας</a:t>
            </a:r>
            <a:r>
              <a:rPr lang="el-GR" b="1" dirty="0">
                <a:solidFill>
                  <a:srgbClr val="002060"/>
                </a:solidFill>
                <a:latin typeface="Arial" pitchFamily="34" charset="0"/>
                <a:cs typeface="Arial" pitchFamily="34" charset="0"/>
              </a:rPr>
              <a:t>, στην έκδοση </a:t>
            </a:r>
          </a:p>
          <a:p>
            <a:pPr lvl="0" algn="just" defTabSz="685800">
              <a:spcBef>
                <a:spcPts val="750"/>
              </a:spcBef>
              <a:buSzTx/>
            </a:pPr>
            <a:r>
              <a:rPr lang="el-GR" b="1" dirty="0">
                <a:solidFill>
                  <a:srgbClr val="002060"/>
                </a:solidFill>
                <a:latin typeface="Arial" pitchFamily="34" charset="0"/>
                <a:cs typeface="Arial" pitchFamily="34" charset="0"/>
              </a:rPr>
              <a:t>«</a:t>
            </a:r>
            <a:r>
              <a:rPr lang="el-GR" b="1" i="1" dirty="0">
                <a:solidFill>
                  <a:srgbClr val="002060"/>
                </a:solidFill>
                <a:latin typeface="Arial" pitchFamily="34" charset="0"/>
                <a:cs typeface="Arial" pitchFamily="34" charset="0"/>
              </a:rPr>
              <a:t>Επιστημονικά Πεδία </a:t>
            </a:r>
            <a:r>
              <a:rPr lang="el-GR" b="1" dirty="0">
                <a:solidFill>
                  <a:srgbClr val="002060"/>
                </a:solidFill>
                <a:latin typeface="Arial" pitchFamily="34" charset="0"/>
                <a:cs typeface="Arial" pitchFamily="34" charset="0"/>
              </a:rPr>
              <a:t>και </a:t>
            </a:r>
            <a:r>
              <a:rPr lang="el-GR" b="1" i="1" dirty="0">
                <a:solidFill>
                  <a:srgbClr val="002060"/>
                </a:solidFill>
                <a:latin typeface="Arial" pitchFamily="34" charset="0"/>
                <a:cs typeface="Arial" pitchFamily="34" charset="0"/>
              </a:rPr>
              <a:t>Πλαίσια Πρόσβασης στη Δημόσια Ανώτερη Εκπαίδευση Κύπρου και Ελλάδας 2026», ΥΣΕΑ</a:t>
            </a:r>
            <a:r>
              <a:rPr lang="en-U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hlinkClick r:id="rId3"/>
              </a:rPr>
              <a:t>https://sch.cy/mc/49/plaisia_prosvasis_2026.pdf</a:t>
            </a:r>
            <a:r>
              <a:rPr lang="en-US" b="1" i="1" dirty="0">
                <a:solidFill>
                  <a:srgbClr val="002060"/>
                </a:solidFill>
                <a:latin typeface="Arial" pitchFamily="34" charset="0"/>
                <a:cs typeface="Arial" pitchFamily="34" charset="0"/>
              </a:rPr>
              <a:t> </a:t>
            </a:r>
            <a:endParaRPr lang="el-GR" dirty="0">
              <a:hlinkClick r:id="rId4"/>
            </a:endParaRPr>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07501" y="160337"/>
            <a:ext cx="1104558" cy="1094353"/>
          </a:xfrm>
          <a:prstGeom prst="rect">
            <a:avLst/>
          </a:prstGeom>
        </p:spPr>
      </p:pic>
      <p:sp>
        <p:nvSpPr>
          <p:cNvPr id="2" name="Date Placeholder 1">
            <a:extLst>
              <a:ext uri="{FF2B5EF4-FFF2-40B4-BE49-F238E27FC236}">
                <a16:creationId xmlns:a16="http://schemas.microsoft.com/office/drawing/2014/main" id="{D0D50304-6AA3-0113-8E24-3C277E8D3EEC}"/>
              </a:ext>
            </a:extLst>
          </p:cNvPr>
          <p:cNvSpPr>
            <a:spLocks noGrp="1"/>
          </p:cNvSpPr>
          <p:nvPr>
            <p:ph type="dt" sz="half" idx="10"/>
          </p:nvPr>
        </p:nvSpPr>
        <p:spPr>
          <a:xfrm>
            <a:off x="9091403" y="627605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4" name="Picture 3"/>
          <p:cNvPicPr>
            <a:picLocks noChangeAspect="1"/>
          </p:cNvPicPr>
          <p:nvPr/>
        </p:nvPicPr>
        <p:blipFill>
          <a:blip r:embed="rId6"/>
          <a:stretch>
            <a:fillRect/>
          </a:stretch>
        </p:blipFill>
        <p:spPr>
          <a:xfrm>
            <a:off x="6189197" y="399387"/>
            <a:ext cx="4586856" cy="5172275"/>
          </a:xfrm>
          <a:prstGeom prst="rect">
            <a:avLst/>
          </a:prstGeom>
        </p:spPr>
      </p:pic>
    </p:spTree>
    <p:extLst>
      <p:ext uri="{BB962C8B-B14F-4D97-AF65-F5344CB8AC3E}">
        <p14:creationId xmlns:p14="http://schemas.microsoft.com/office/powerpoint/2010/main" val="119517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266314"/>
            <a:ext cx="1484642" cy="1470925"/>
          </a:xfrm>
          <a:prstGeom prst="rect">
            <a:avLst/>
          </a:prstGeom>
        </p:spPr>
      </p:pic>
      <p:sp>
        <p:nvSpPr>
          <p:cNvPr id="5" name="Date Placeholder 4">
            <a:extLst>
              <a:ext uri="{FF2B5EF4-FFF2-40B4-BE49-F238E27FC236}">
                <a16:creationId xmlns:a16="http://schemas.microsoft.com/office/drawing/2014/main" id="{995C62E0-5A4C-0005-2D0A-D44FE80E8985}"/>
              </a:ext>
            </a:extLst>
          </p:cNvPr>
          <p:cNvSpPr>
            <a:spLocks noGrp="1"/>
          </p:cNvSpPr>
          <p:nvPr>
            <p:ph type="dt" sz="half" idx="10"/>
          </p:nvPr>
        </p:nvSpPr>
        <p:spPr>
          <a:xfrm>
            <a:off x="9216015" y="644669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6" name="Picture 5">
            <a:extLst>
              <a:ext uri="{FF2B5EF4-FFF2-40B4-BE49-F238E27FC236}">
                <a16:creationId xmlns:a16="http://schemas.microsoft.com/office/drawing/2014/main" id="{82517CB3-37A1-C843-F1C7-6C41431D6F42}"/>
              </a:ext>
            </a:extLst>
          </p:cNvPr>
          <p:cNvPicPr>
            <a:picLocks noChangeAspect="1"/>
          </p:cNvPicPr>
          <p:nvPr/>
        </p:nvPicPr>
        <p:blipFill>
          <a:blip r:embed="rId4"/>
          <a:stretch>
            <a:fillRect/>
          </a:stretch>
        </p:blipFill>
        <p:spPr>
          <a:xfrm>
            <a:off x="2362199" y="413897"/>
            <a:ext cx="6959601" cy="5879804"/>
          </a:xfrm>
          <a:prstGeom prst="rect">
            <a:avLst/>
          </a:prstGeom>
        </p:spPr>
      </p:pic>
    </p:spTree>
    <p:extLst>
      <p:ext uri="{BB962C8B-B14F-4D97-AF65-F5344CB8AC3E}">
        <p14:creationId xmlns:p14="http://schemas.microsoft.com/office/powerpoint/2010/main" val="338587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9BEB95B9-98D4-DB9F-01C8-9D7F8CF6F227}"/>
              </a:ext>
            </a:extLst>
          </p:cNvPr>
          <p:cNvSpPr>
            <a:spLocks noGrp="1"/>
          </p:cNvSpPr>
          <p:nvPr>
            <p:ph type="dt" sz="half" idx="10"/>
          </p:nvPr>
        </p:nvSpPr>
        <p:spPr>
          <a:xfrm>
            <a:off x="9216015" y="6454852"/>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2452255" y="320871"/>
            <a:ext cx="6043351" cy="5974695"/>
          </a:xfrm>
          <a:prstGeom prst="rect">
            <a:avLst/>
          </a:prstGeom>
        </p:spPr>
      </p:pic>
    </p:spTree>
    <p:extLst>
      <p:ext uri="{BB962C8B-B14F-4D97-AF65-F5344CB8AC3E}">
        <p14:creationId xmlns:p14="http://schemas.microsoft.com/office/powerpoint/2010/main" val="280256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64648" y="244542"/>
            <a:ext cx="6241522" cy="6270464"/>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5594" y="244542"/>
            <a:ext cx="1423237" cy="1410087"/>
          </a:xfrm>
          <a:prstGeom prst="rect">
            <a:avLst/>
          </a:prstGeom>
        </p:spPr>
      </p:pic>
      <p:sp>
        <p:nvSpPr>
          <p:cNvPr id="5" name="Date Placeholder 4">
            <a:extLst>
              <a:ext uri="{FF2B5EF4-FFF2-40B4-BE49-F238E27FC236}">
                <a16:creationId xmlns:a16="http://schemas.microsoft.com/office/drawing/2014/main" id="{AB8DA67F-0FB5-555D-8DB2-229A219AC571}"/>
              </a:ext>
            </a:extLst>
          </p:cNvPr>
          <p:cNvSpPr>
            <a:spLocks noGrp="1"/>
          </p:cNvSpPr>
          <p:nvPr>
            <p:ph type="dt" sz="half" idx="10"/>
          </p:nvPr>
        </p:nvSpPr>
        <p:spPr>
          <a:xfrm>
            <a:off x="9229497" y="6459446"/>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57088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7CF64FCC-A99E-8A9B-BA38-084E5679C532}"/>
              </a:ext>
            </a:extLst>
          </p:cNvPr>
          <p:cNvSpPr>
            <a:spLocks noGrp="1"/>
          </p:cNvSpPr>
          <p:nvPr>
            <p:ph type="dt" sz="half" idx="10"/>
          </p:nvPr>
        </p:nvSpPr>
        <p:spPr>
          <a:xfrm>
            <a:off x="9237260" y="6426138"/>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2" name="Picture 1"/>
          <p:cNvPicPr>
            <a:picLocks noChangeAspect="1"/>
          </p:cNvPicPr>
          <p:nvPr/>
        </p:nvPicPr>
        <p:blipFill>
          <a:blip r:embed="rId4"/>
          <a:stretch>
            <a:fillRect/>
          </a:stretch>
        </p:blipFill>
        <p:spPr>
          <a:xfrm>
            <a:off x="2767215" y="386114"/>
            <a:ext cx="6224385" cy="5863815"/>
          </a:xfrm>
          <a:prstGeom prst="rect">
            <a:avLst/>
          </a:prstGeom>
        </p:spPr>
      </p:pic>
    </p:spTree>
    <p:extLst>
      <p:ext uri="{BB962C8B-B14F-4D97-AF65-F5344CB8AC3E}">
        <p14:creationId xmlns:p14="http://schemas.microsoft.com/office/powerpoint/2010/main" val="97251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4" name="Date Placeholder 3">
            <a:extLst>
              <a:ext uri="{FF2B5EF4-FFF2-40B4-BE49-F238E27FC236}">
                <a16:creationId xmlns:a16="http://schemas.microsoft.com/office/drawing/2014/main" id="{25248622-7C31-2D43-6B82-C877591C06D1}"/>
              </a:ext>
            </a:extLst>
          </p:cNvPr>
          <p:cNvSpPr>
            <a:spLocks noGrp="1"/>
          </p:cNvSpPr>
          <p:nvPr>
            <p:ph type="dt" sz="half" idx="10"/>
          </p:nvPr>
        </p:nvSpPr>
        <p:spPr>
          <a:xfrm>
            <a:off x="9288060" y="6451534"/>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2616161" y="411633"/>
            <a:ext cx="5850506" cy="5896033"/>
          </a:xfrm>
          <a:prstGeom prst="rect">
            <a:avLst/>
          </a:prstGeom>
        </p:spPr>
      </p:pic>
    </p:spTree>
    <p:extLst>
      <p:ext uri="{BB962C8B-B14F-4D97-AF65-F5344CB8AC3E}">
        <p14:creationId xmlns:p14="http://schemas.microsoft.com/office/powerpoint/2010/main" val="57779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4021D526-F748-03D1-675C-EC134BEA2235}"/>
              </a:ext>
            </a:extLst>
          </p:cNvPr>
          <p:cNvSpPr>
            <a:spLocks noGrp="1"/>
          </p:cNvSpPr>
          <p:nvPr>
            <p:ph type="dt" sz="half" idx="10"/>
          </p:nvPr>
        </p:nvSpPr>
        <p:spPr>
          <a:xfrm>
            <a:off x="9152589" y="6492149"/>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3" name="Picture 2"/>
          <p:cNvPicPr>
            <a:picLocks noChangeAspect="1"/>
          </p:cNvPicPr>
          <p:nvPr/>
        </p:nvPicPr>
        <p:blipFill>
          <a:blip r:embed="rId4"/>
          <a:stretch>
            <a:fillRect/>
          </a:stretch>
        </p:blipFill>
        <p:spPr>
          <a:xfrm>
            <a:off x="2968721" y="85041"/>
            <a:ext cx="6107545" cy="6589670"/>
          </a:xfrm>
          <a:prstGeom prst="rect">
            <a:avLst/>
          </a:prstGeom>
        </p:spPr>
      </p:pic>
    </p:spTree>
    <p:extLst>
      <p:ext uri="{BB962C8B-B14F-4D97-AF65-F5344CB8AC3E}">
        <p14:creationId xmlns:p14="http://schemas.microsoft.com/office/powerpoint/2010/main" val="389503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4"/>
          <a:stretch>
            <a:fillRect/>
          </a:stretch>
        </p:blipFill>
        <p:spPr>
          <a:xfrm>
            <a:off x="3098030" y="482599"/>
            <a:ext cx="5571838" cy="5410200"/>
          </a:xfrm>
          <a:prstGeom prst="rect">
            <a:avLst/>
          </a:prstGeom>
        </p:spPr>
      </p:pic>
      <p:sp>
        <p:nvSpPr>
          <p:cNvPr id="2" name="Date Placeholder 1">
            <a:extLst>
              <a:ext uri="{FF2B5EF4-FFF2-40B4-BE49-F238E27FC236}">
                <a16:creationId xmlns:a16="http://schemas.microsoft.com/office/drawing/2014/main" id="{C3CDAB6A-23FE-DA67-A8C0-4859DBF41110}"/>
              </a:ext>
            </a:extLst>
          </p:cNvPr>
          <p:cNvSpPr>
            <a:spLocks noGrp="1"/>
          </p:cNvSpPr>
          <p:nvPr>
            <p:ph type="dt" sz="half" idx="10"/>
          </p:nvPr>
        </p:nvSpPr>
        <p:spPr>
          <a:xfrm>
            <a:off x="9186458" y="6417668"/>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16226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91E4E8-D419-52B2-784F-139B4B7F04FB}"/>
              </a:ext>
            </a:extLst>
          </p:cNvPr>
          <p:cNvSpPr txBox="1"/>
          <p:nvPr/>
        </p:nvSpPr>
        <p:spPr>
          <a:xfrm>
            <a:off x="782053" y="910468"/>
            <a:ext cx="9736542" cy="1671227"/>
          </a:xfrm>
          <a:prstGeom prst="rect">
            <a:avLst/>
          </a:prstGeom>
          <a:noFill/>
        </p:spPr>
        <p:txBody>
          <a:bodyPr wrap="square">
            <a:spAutoFit/>
          </a:bodyPr>
          <a:lstStyle/>
          <a:p>
            <a:pPr lvl="0" defTabSz="457200">
              <a:lnSpc>
                <a:spcPct val="90000"/>
              </a:lnSpc>
              <a:spcBef>
                <a:spcPts val="0"/>
              </a:spcBef>
              <a:buClr>
                <a:srgbClr val="44546A">
                  <a:lumMod val="60000"/>
                  <a:lumOff val="40000"/>
                </a:srgbClr>
              </a:buClr>
              <a:buSzPct val="80000"/>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(7)</a:t>
            </a:r>
            <a:endParaRPr lang="en-GB"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defTabSz="457200">
              <a:lnSpc>
                <a:spcPct val="90000"/>
              </a:lnSpc>
              <a:spcBef>
                <a:spcPts val="0"/>
              </a:spcBef>
              <a:buClr>
                <a:srgbClr val="44546A">
                  <a:lumMod val="60000"/>
                  <a:lumOff val="40000"/>
                </a:srgbClr>
              </a:buClr>
              <a:buSzPct val="80000"/>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defTabSz="457200">
              <a:lnSpc>
                <a:spcPct val="90000"/>
              </a:lnSpc>
              <a:spcBef>
                <a:spcPts val="0"/>
              </a:spcBef>
              <a:buClr>
                <a:srgbClr val="44546A">
                  <a:lumMod val="60000"/>
                  <a:lumOff val="40000"/>
                </a:srgbClr>
              </a:buClr>
              <a:buSzPct val="80000"/>
            </a:pPr>
            <a:endParaRPr lang="el-GR" altLang="en-US" sz="18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8FA517-5416-A38B-A506-05B70AF26D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6826" y="328190"/>
            <a:ext cx="1484642" cy="1470925"/>
          </a:xfrm>
          <a:prstGeom prst="rect">
            <a:avLst/>
          </a:prstGeom>
        </p:spPr>
      </p:pic>
      <p:sp>
        <p:nvSpPr>
          <p:cNvPr id="7" name="TextBox 6">
            <a:extLst>
              <a:ext uri="{FF2B5EF4-FFF2-40B4-BE49-F238E27FC236}">
                <a16:creationId xmlns:a16="http://schemas.microsoft.com/office/drawing/2014/main" id="{4DCCFB7D-ED7E-32B8-BC94-D893D130396C}"/>
              </a:ext>
            </a:extLst>
          </p:cNvPr>
          <p:cNvSpPr txBox="1"/>
          <p:nvPr/>
        </p:nvSpPr>
        <p:spPr>
          <a:xfrm>
            <a:off x="782053" y="1695298"/>
            <a:ext cx="10034336" cy="4936993"/>
          </a:xfrm>
          <a:prstGeom prst="rect">
            <a:avLst/>
          </a:prstGeom>
          <a:noFill/>
        </p:spPr>
        <p:txBody>
          <a:bodyPr wrap="square">
            <a:spAutoFit/>
          </a:bodyPr>
          <a:lstStyle/>
          <a:p>
            <a:pPr lvl="0" algn="just" defTabSz="457200">
              <a:lnSpc>
                <a:spcPct val="110000"/>
              </a:lnSpc>
              <a:spcBef>
                <a:spcPts val="0"/>
              </a:spcBef>
              <a:buClr>
                <a:srgbClr val="44546A">
                  <a:lumMod val="60000"/>
                  <a:lumOff val="40000"/>
                </a:srgbClr>
              </a:buClr>
              <a:buSzPct val="80000"/>
            </a:pPr>
            <a:endParaRPr lang="en-GB" altLang="en-US" sz="2400" b="1" cap="none" dirty="0">
              <a:solidFill>
                <a:schemeClr val="bg1"/>
              </a:solidFill>
              <a:latin typeface="Arial" pitchFamily="34" charset="0"/>
              <a:cs typeface="Arial" pitchFamily="34" charset="0"/>
            </a:endParaRPr>
          </a:p>
          <a:p>
            <a:pPr lvl="0" algn="just" defTabSz="457200">
              <a:lnSpc>
                <a:spcPct val="110000"/>
              </a:lnSpc>
              <a:spcBef>
                <a:spcPts val="0"/>
              </a:spcBef>
              <a:buClr>
                <a:srgbClr val="44546A">
                  <a:lumMod val="60000"/>
                  <a:lumOff val="40000"/>
                </a:srgbClr>
              </a:buClr>
              <a:buSzPct val="80000"/>
            </a:pPr>
            <a:r>
              <a:rPr lang="el-GR" altLang="en-US" sz="2400" b="1" cap="none" dirty="0">
                <a:solidFill>
                  <a:schemeClr val="bg1"/>
                </a:solidFill>
                <a:latin typeface="Arial" pitchFamily="34" charset="0"/>
                <a:cs typeface="Arial" pitchFamily="34" charset="0"/>
              </a:rPr>
              <a:t>Υπολογισμός του Βαθμού Πρόσβασης/Κατάταξης για εισαγωγή στα </a:t>
            </a:r>
            <a:r>
              <a:rPr lang="el-GR" altLang="en-US" sz="2400" b="1" u="sng" cap="none" dirty="0">
                <a:solidFill>
                  <a:srgbClr val="FF0000"/>
                </a:solidFill>
                <a:latin typeface="Arial" pitchFamily="34" charset="0"/>
                <a:cs typeface="Arial" pitchFamily="34" charset="0"/>
              </a:rPr>
              <a:t>ΑΕΙ της Κύπρου </a:t>
            </a:r>
            <a:r>
              <a:rPr lang="el-GR" altLang="en-US" sz="2400" b="1" cap="none" dirty="0">
                <a:solidFill>
                  <a:srgbClr val="FF0000"/>
                </a:solidFill>
                <a:latin typeface="Arial" pitchFamily="34" charset="0"/>
                <a:cs typeface="Arial" pitchFamily="34" charset="0"/>
              </a:rPr>
              <a:t>και τις </a:t>
            </a:r>
            <a:r>
              <a:rPr lang="el-GR" altLang="en-US" sz="2400" b="1" u="sng" cap="none" dirty="0">
                <a:solidFill>
                  <a:srgbClr val="FF0000"/>
                </a:solidFill>
                <a:latin typeface="Arial" pitchFamily="34" charset="0"/>
                <a:cs typeface="Arial" pitchFamily="34" charset="0"/>
              </a:rPr>
              <a:t>Στρατιωτικές Σχολές της Ελλάδας</a:t>
            </a:r>
          </a:p>
          <a:p>
            <a:pPr lvl="0" algn="just" defTabSz="457200">
              <a:lnSpc>
                <a:spcPct val="110000"/>
              </a:lnSpc>
              <a:spcBef>
                <a:spcPts val="0"/>
              </a:spcBef>
              <a:buClr>
                <a:srgbClr val="44546A">
                  <a:lumMod val="60000"/>
                  <a:lumOff val="40000"/>
                </a:srgbClr>
              </a:buClr>
              <a:buSzPct val="80000"/>
            </a:pPr>
            <a:endParaRPr lang="el-GR" altLang="en-US" sz="1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just" defTabSz="457200">
              <a:lnSpc>
                <a:spcPct val="110000"/>
              </a:lnSpc>
              <a:spcBef>
                <a:spcPts val="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Υπολογίζεται ένας Βαθμός Πρόσβασης για </a:t>
            </a:r>
            <a:r>
              <a:rPr lang="el-GR" altLang="en-US" sz="2400" b="1" u="sng" cap="none" dirty="0">
                <a:solidFill>
                  <a:schemeClr val="bg1"/>
                </a:solidFill>
                <a:latin typeface="Arial" pitchFamily="34" charset="0"/>
                <a:cs typeface="Arial" pitchFamily="34" charset="0"/>
              </a:rPr>
              <a:t>κάθε</a:t>
            </a:r>
            <a:r>
              <a:rPr lang="en-US" altLang="en-US" sz="2400" b="1" u="sng" cap="none" dirty="0">
                <a:solidFill>
                  <a:schemeClr val="bg1"/>
                </a:solidFill>
                <a:latin typeface="Arial" pitchFamily="34" charset="0"/>
                <a:cs typeface="Arial" pitchFamily="34" charset="0"/>
              </a:rPr>
              <a:t> </a:t>
            </a:r>
            <a:r>
              <a:rPr lang="el-GR" altLang="en-US" sz="2400" b="1" u="sng" cap="none" dirty="0">
                <a:solidFill>
                  <a:schemeClr val="bg1"/>
                </a:solidFill>
                <a:latin typeface="Arial" pitchFamily="34" charset="0"/>
                <a:cs typeface="Arial" pitchFamily="34" charset="0"/>
              </a:rPr>
              <a:t>*έγκυρο</a:t>
            </a:r>
            <a:r>
              <a:rPr lang="el-GR" altLang="en-US" sz="2400" b="1" cap="none" dirty="0">
                <a:solidFill>
                  <a:schemeClr val="bg1"/>
                </a:solidFill>
                <a:latin typeface="Arial" pitchFamily="34" charset="0"/>
                <a:cs typeface="Arial" pitchFamily="34" charset="0"/>
              </a:rPr>
              <a:t> Πλαίσιο Πρόσβασης</a:t>
            </a:r>
            <a:r>
              <a:rPr lang="en-US" altLang="en-US" sz="2400" b="1" cap="none" dirty="0">
                <a:solidFill>
                  <a:schemeClr val="bg1"/>
                </a:solidFill>
                <a:latin typeface="Arial" pitchFamily="34" charset="0"/>
                <a:cs typeface="Arial" pitchFamily="34" charset="0"/>
              </a:rPr>
              <a:t> </a:t>
            </a:r>
            <a:r>
              <a:rPr lang="el-GR" altLang="en-US" sz="2400" b="1" cap="none" dirty="0">
                <a:solidFill>
                  <a:schemeClr val="bg1"/>
                </a:solidFill>
                <a:latin typeface="Arial" pitchFamily="34" charset="0"/>
                <a:cs typeface="Arial" pitchFamily="34" charset="0"/>
              </a:rPr>
              <a:t>που επιλέγει ο υποψήφιος. Ο Βαθμός προκύπτει από τον Μέσο Όρο</a:t>
            </a:r>
            <a:r>
              <a:rPr lang="en-GB" altLang="en-US" sz="2400" b="1" cap="none" dirty="0">
                <a:solidFill>
                  <a:schemeClr val="bg1"/>
                </a:solidFill>
                <a:latin typeface="Arial" pitchFamily="34" charset="0"/>
                <a:cs typeface="Arial" pitchFamily="34" charset="0"/>
              </a:rPr>
              <a:t> (M.O.)</a:t>
            </a:r>
            <a:r>
              <a:rPr lang="el-GR" altLang="en-US" sz="2400" b="1" cap="none" dirty="0">
                <a:solidFill>
                  <a:schemeClr val="bg1"/>
                </a:solidFill>
                <a:latin typeface="Arial" pitchFamily="34" charset="0"/>
                <a:cs typeface="Arial" pitchFamily="34" charset="0"/>
              </a:rPr>
              <a:t> των </a:t>
            </a:r>
            <a:r>
              <a:rPr lang="el-GR" altLang="en-US" sz="2400" b="1" u="sng" cap="none" dirty="0">
                <a:solidFill>
                  <a:schemeClr val="bg1"/>
                </a:solidFill>
                <a:latin typeface="Arial" pitchFamily="34" charset="0"/>
                <a:cs typeface="Arial" pitchFamily="34" charset="0"/>
              </a:rPr>
              <a:t>επεξεργασμένων</a:t>
            </a:r>
            <a:r>
              <a:rPr lang="el-GR" altLang="en-US" sz="2400" b="1" cap="none" dirty="0">
                <a:solidFill>
                  <a:schemeClr val="bg1"/>
                </a:solidFill>
                <a:latin typeface="Arial" pitchFamily="34" charset="0"/>
                <a:cs typeface="Arial" pitchFamily="34" charset="0"/>
              </a:rPr>
              <a:t> βαθμολογιών των μαθημάτων, στα οποία εξετάστηκε ο υποψήφιος για το συγκεκριμένο Πλαίσιο. </a:t>
            </a:r>
          </a:p>
          <a:p>
            <a:pPr lvl="0" algn="just" defTabSz="457200">
              <a:lnSpc>
                <a:spcPct val="110000"/>
              </a:lnSpc>
              <a:spcBef>
                <a:spcPts val="0"/>
              </a:spcBef>
              <a:buClr>
                <a:srgbClr val="44546A">
                  <a:lumMod val="60000"/>
                  <a:lumOff val="40000"/>
                </a:srgbClr>
              </a:buClr>
              <a:buSzPct val="80000"/>
            </a:pPr>
            <a:endParaRPr lang="en-GB" altLang="en-US" sz="2400" b="1" cap="none" dirty="0">
              <a:solidFill>
                <a:schemeClr val="bg1"/>
              </a:solidFill>
              <a:latin typeface="Arial" pitchFamily="34" charset="0"/>
              <a:cs typeface="Arial" pitchFamily="34" charset="0"/>
            </a:endParaRPr>
          </a:p>
          <a:p>
            <a:pPr marL="457200" lvl="0" indent="-457200" defTabSz="457200">
              <a:lnSpc>
                <a:spcPct val="110000"/>
              </a:lnSpc>
              <a:spcBef>
                <a:spcPts val="75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*Σε περίπτωση απουσίας του υποψηφίου από κάποιο μάθημα Πλαισίου Πρόσβασης, το συγκεκριμένο Πλαίσιο ακυρώνεται.  </a:t>
            </a:r>
          </a:p>
        </p:txBody>
      </p:sp>
      <p:sp>
        <p:nvSpPr>
          <p:cNvPr id="3" name="Date Placeholder 2">
            <a:extLst>
              <a:ext uri="{FF2B5EF4-FFF2-40B4-BE49-F238E27FC236}">
                <a16:creationId xmlns:a16="http://schemas.microsoft.com/office/drawing/2014/main" id="{BF3D8099-4082-793A-85E7-128D957C05C5}"/>
              </a:ext>
            </a:extLst>
          </p:cNvPr>
          <p:cNvSpPr>
            <a:spLocks noGrp="1"/>
          </p:cNvSpPr>
          <p:nvPr>
            <p:ph type="dt" sz="half" idx="10"/>
          </p:nvPr>
        </p:nvSpPr>
        <p:spPr>
          <a:xfrm>
            <a:off x="9146995" y="6449728"/>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3942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31371"/>
            <a:ext cx="10347158" cy="6012864"/>
          </a:xfrm>
          <a:prstGeom prst="rect">
            <a:avLst/>
          </a:prstGeom>
        </p:spPr>
        <p:txBody>
          <a:bodyPr wrap="square">
            <a:spAutoFit/>
          </a:bodyPr>
          <a:lstStyle/>
          <a:p>
            <a:pPr marR="151130">
              <a:lnSpc>
                <a:spcPct val="125000"/>
              </a:lnSpc>
              <a:spcAft>
                <a:spcPts val="0"/>
              </a:spcAft>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2026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359410" algn="just">
              <a:lnSpc>
                <a:spcPct val="125000"/>
              </a:lnSpc>
              <a:spcAft>
                <a:spcPts val="600"/>
              </a:spcAft>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endParaRPr lang="en-US" sz="28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Απόλυσης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 ενώ </a:t>
            </a:r>
            <a:endParaRPr lang="en-US" sz="2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Πρόσβασης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στην κατάταξη των υποψηφίων και στην κατανομή τους στις προσφερόμενες από τα Δημόσια Ανώτερα Εκπαιδευτικά Ιδρύματα (ΑΕΙ) Κύπρου και Ελλάδας θέσεις.</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1379" y="179228"/>
            <a:ext cx="1651763" cy="1636502"/>
          </a:xfrm>
          <a:prstGeom prst="rect">
            <a:avLst/>
          </a:prstGeom>
        </p:spPr>
      </p:pic>
      <p:sp>
        <p:nvSpPr>
          <p:cNvPr id="4" name="Date Placeholder 3">
            <a:extLst>
              <a:ext uri="{FF2B5EF4-FFF2-40B4-BE49-F238E27FC236}">
                <a16:creationId xmlns:a16="http://schemas.microsoft.com/office/drawing/2014/main" id="{7C9E15F5-B13A-6B12-770C-F4A88C64FA91}"/>
              </a:ext>
            </a:extLst>
          </p:cNvPr>
          <p:cNvSpPr>
            <a:spLocks noGrp="1"/>
          </p:cNvSpPr>
          <p:nvPr>
            <p:ph type="dt" sz="half" idx="10"/>
          </p:nvPr>
        </p:nvSpPr>
        <p:spPr>
          <a:xfrm>
            <a:off x="8756331" y="6226629"/>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8685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812" y="-1761459"/>
            <a:ext cx="10263496" cy="5190459"/>
          </a:xfrm>
        </p:spPr>
        <p:txBody>
          <a:bodyPr>
            <a:norm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(8)</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3200" dirty="0">
                <a:solidFill>
                  <a:srgbClr val="002060"/>
                </a:solidFill>
                <a:latin typeface="Arial" panose="020B0604020202020204" pitchFamily="34" charset="0"/>
                <a:cs typeface="Arial" panose="020B0604020202020204" pitchFamily="34" charset="0"/>
              </a:rPr>
              <a:t/>
            </a:r>
            <a:br>
              <a:rPr lang="en-GB" sz="3200" dirty="0">
                <a:solidFill>
                  <a:srgbClr val="002060"/>
                </a:solidFill>
                <a:latin typeface="Arial" panose="020B0604020202020204" pitchFamily="34" charset="0"/>
                <a:cs typeface="Arial" panose="020B0604020202020204" pitchFamily="34" charset="0"/>
              </a:rPr>
            </a:br>
            <a:endParaRPr lang="en-GB" sz="3200" dirty="0">
              <a:solidFill>
                <a:srgbClr val="00206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70811" y="1486829"/>
            <a:ext cx="9802285" cy="5058350"/>
          </a:xfrm>
        </p:spPr>
        <p:txBody>
          <a:bodyPr>
            <a:normAutofit fontScale="85000" lnSpcReduction="20000"/>
          </a:bodyPr>
          <a:lstStyle/>
          <a:p>
            <a:pPr lvl="0" algn="just" defTabSz="457200">
              <a:spcBef>
                <a:spcPts val="750"/>
              </a:spcBef>
              <a:buClr>
                <a:srgbClr val="44546A">
                  <a:lumMod val="60000"/>
                  <a:lumOff val="40000"/>
                </a:srgbClr>
              </a:buClr>
              <a:buSzPct val="80000"/>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του Βαθμού Πρόσβασης/Κατάταξης για εισαγωγή στα </a:t>
            </a:r>
            <a:r>
              <a:rPr lang="el-GR" sz="3200" b="1" u="sng" cap="none" dirty="0">
                <a:solidFill>
                  <a:srgbClr val="FF0000"/>
                </a:solidFill>
                <a:latin typeface="Arial" panose="020B0604020202020204" pitchFamily="34" charset="0"/>
                <a:cs typeface="Arial" panose="020B0604020202020204" pitchFamily="34" charset="0"/>
              </a:rPr>
              <a:t>Δημόσια ΑΕΙ της Ελλάδας</a:t>
            </a:r>
            <a:endParaRPr lang="el-GR" altLang="en-US" sz="3100" b="1" u="sng" cap="none" dirty="0">
              <a:solidFill>
                <a:srgbClr val="FF0000"/>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Υπολογίζεται ΕΝΑΣ (1) Γενικός Βαθμός Πρόσβασης/Κατάταξης, που προκύπτει από τον Μέσο Όρο των </a:t>
            </a:r>
            <a:r>
              <a:rPr lang="el-GR" altLang="en-US" sz="3100" b="1" u="sng" cap="none" dirty="0">
                <a:solidFill>
                  <a:schemeClr val="bg1"/>
                </a:solidFill>
                <a:latin typeface="Arial" pitchFamily="34" charset="0"/>
                <a:cs typeface="Arial" pitchFamily="34" charset="0"/>
              </a:rPr>
              <a:t>επεξεργασμένων</a:t>
            </a:r>
            <a:r>
              <a:rPr lang="el-GR" altLang="en-US" sz="3100" b="1" cap="none" dirty="0">
                <a:solidFill>
                  <a:schemeClr val="bg1"/>
                </a:solidFill>
                <a:latin typeface="Arial" pitchFamily="34" charset="0"/>
                <a:cs typeface="Arial" pitchFamily="34" charset="0"/>
              </a:rPr>
              <a:t> βαθμολογιών των μαθημάτων, των επιλεγόμενων και ΕΓΚΥΡΩΝ Πλαισίων Πρόσβασης, στα οποία εξετάστηκε ο υποψήφιος. </a:t>
            </a: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Τα μαθήματα των </a:t>
            </a:r>
            <a:r>
              <a:rPr lang="el-GR" altLang="en-US" sz="3100" b="1" u="sng" cap="none" dirty="0">
                <a:solidFill>
                  <a:schemeClr val="bg1"/>
                </a:solidFill>
                <a:latin typeface="Arial" pitchFamily="34" charset="0"/>
                <a:cs typeface="Arial" pitchFamily="34" charset="0"/>
              </a:rPr>
              <a:t>έγκυρων</a:t>
            </a:r>
            <a:r>
              <a:rPr lang="el-GR" altLang="en-US" sz="3100" b="1" cap="none" dirty="0">
                <a:solidFill>
                  <a:schemeClr val="bg1"/>
                </a:solidFill>
                <a:latin typeface="Arial" pitchFamily="34" charset="0"/>
                <a:cs typeface="Arial" pitchFamily="34" charset="0"/>
              </a:rPr>
              <a:t> Πλαισίων Πρόσβασης που έχουν μόνο σχολές των ΑΕΙ Κύπρου ή/και των Στρατιωτικών Σχολών, </a:t>
            </a:r>
            <a:r>
              <a:rPr lang="el-GR" altLang="en-US" sz="3100" b="1" u="sng" cap="none" dirty="0">
                <a:solidFill>
                  <a:schemeClr val="bg1"/>
                </a:solidFill>
                <a:latin typeface="Arial" pitchFamily="34" charset="0"/>
                <a:cs typeface="Arial" pitchFamily="34" charset="0"/>
              </a:rPr>
              <a:t>δεν συμμετέχουν</a:t>
            </a:r>
            <a:r>
              <a:rPr lang="el-GR" altLang="en-US" sz="3100" b="1" cap="none" dirty="0">
                <a:solidFill>
                  <a:schemeClr val="bg1"/>
                </a:solidFill>
                <a:latin typeface="Arial" pitchFamily="34" charset="0"/>
                <a:cs typeface="Arial" pitchFamily="34" charset="0"/>
              </a:rPr>
              <a:t> στον υπολογισμό του Γενικού Βαθμού Πρόσβασης/Κατάταξης για τα ΑΕΙ της Ελλάδας.                </a:t>
            </a:r>
          </a:p>
          <a:p>
            <a:pPr lvl="0" algn="just" defTabSz="457200">
              <a:lnSpc>
                <a:spcPct val="90000"/>
              </a:lnSpc>
              <a:spcBef>
                <a:spcPts val="750"/>
              </a:spcBef>
              <a:buClr>
                <a:srgbClr val="FFFFFF"/>
              </a:buClr>
              <a:buSzPct val="80000"/>
            </a:pPr>
            <a:endParaRPr lang="en-GB" altLang="en-US" sz="3000" b="1" i="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sp>
        <p:nvSpPr>
          <p:cNvPr id="5" name="Title 1"/>
          <p:cNvSpPr txBox="1">
            <a:spLocks/>
          </p:cNvSpPr>
          <p:nvPr/>
        </p:nvSpPr>
        <p:spPr>
          <a:xfrm>
            <a:off x="1197805" y="167800"/>
            <a:ext cx="9090837" cy="2658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7358" y="15904"/>
            <a:ext cx="1484642" cy="1470925"/>
          </a:xfrm>
          <a:prstGeom prst="rect">
            <a:avLst/>
          </a:prstGeom>
        </p:spPr>
      </p:pic>
      <p:sp>
        <p:nvSpPr>
          <p:cNvPr id="7" name="Date Placeholder 6">
            <a:extLst>
              <a:ext uri="{FF2B5EF4-FFF2-40B4-BE49-F238E27FC236}">
                <a16:creationId xmlns:a16="http://schemas.microsoft.com/office/drawing/2014/main" id="{95DB899B-0135-CFA6-1B7A-AC5EE98B8565}"/>
              </a:ext>
            </a:extLst>
          </p:cNvPr>
          <p:cNvSpPr>
            <a:spLocks noGrp="1"/>
          </p:cNvSpPr>
          <p:nvPr>
            <p:ph type="dt" sz="half" idx="10"/>
          </p:nvPr>
        </p:nvSpPr>
        <p:spPr>
          <a:xfrm>
            <a:off x="8941980" y="6173109"/>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254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9863"/>
            <a:ext cx="11410949" cy="1653626"/>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49705" y="1222745"/>
            <a:ext cx="11131168" cy="5422603"/>
          </a:xfrm>
        </p:spPr>
        <p:txBody>
          <a:bodyPr>
            <a:normAutofit/>
          </a:bodyPr>
          <a:lstStyle/>
          <a:p>
            <a:pPr lvl="0" defTabSz="685800">
              <a:lnSpc>
                <a:spcPct val="90000"/>
              </a:lnSpc>
              <a:spcBef>
                <a:spcPts val="750"/>
              </a:spcBef>
              <a:buSzTx/>
            </a:pPr>
            <a:endParaRPr lang="en-US" sz="40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defTabSz="685800">
              <a:lnSpc>
                <a:spcPct val="90000"/>
              </a:lnSpc>
              <a:spcBef>
                <a:spcPts val="750"/>
              </a:spcBef>
              <a:buSzTx/>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Βαθμών</a:t>
            </a:r>
            <a:endParaRPr lang="el-GR" sz="3200" cap="none" dirty="0">
              <a:solidFill>
                <a:prstClr val="black"/>
              </a:solidFill>
              <a:latin typeface="Arial" pitchFamily="34" charset="0"/>
              <a:cs typeface="Arial" pitchFamily="34" charset="0"/>
            </a:endParaRPr>
          </a:p>
          <a:p>
            <a:pPr lvl="0" defTabSz="685800">
              <a:lnSpc>
                <a:spcPct val="90000"/>
              </a:lnSpc>
              <a:spcBef>
                <a:spcPts val="750"/>
              </a:spcBef>
              <a:buSzTx/>
            </a:pPr>
            <a:r>
              <a:rPr lang="el-GR" sz="3200" cap="none" dirty="0">
                <a:solidFill>
                  <a:prstClr val="black"/>
                </a:solidFill>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Κύπρος</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Πολλαπλοί Βαθμοί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Πρόσβασης / Κατάταξης </a:t>
            </a:r>
          </a:p>
          <a:p>
            <a:pPr lvl="0" defTabSz="685800">
              <a:lnSpc>
                <a:spcPct val="9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Ελλάδα</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Ένας Βαθμός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Γενικός Βαθμός Πρόσβασης /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Κατάταξης</a:t>
            </a:r>
          </a:p>
          <a:p>
            <a:endParaRPr lang="en-GB" dirty="0"/>
          </a:p>
        </p:txBody>
      </p:sp>
      <p:pic>
        <p:nvPicPr>
          <p:cNvPr id="4" name="Picture 2" descr="ID# 16003 - Cyprus Badge - Presentat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63" y="2431877"/>
            <a:ext cx="1379173" cy="1379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D# 2101 - Badge of the Flag of Greece - Presenta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396" y="4213555"/>
            <a:ext cx="1286540" cy="1339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60464" y="0"/>
            <a:ext cx="1484642" cy="1470925"/>
          </a:xfrm>
          <a:prstGeom prst="rect">
            <a:avLst/>
          </a:prstGeom>
        </p:spPr>
      </p:pic>
      <p:sp>
        <p:nvSpPr>
          <p:cNvPr id="8" name="Date Placeholder 7">
            <a:extLst>
              <a:ext uri="{FF2B5EF4-FFF2-40B4-BE49-F238E27FC236}">
                <a16:creationId xmlns:a16="http://schemas.microsoft.com/office/drawing/2014/main" id="{1DA8B16C-B680-E247-8F7D-5F0B62CB0C1D}"/>
              </a:ext>
            </a:extLst>
          </p:cNvPr>
          <p:cNvSpPr>
            <a:spLocks noGrp="1"/>
          </p:cNvSpPr>
          <p:nvPr>
            <p:ph type="dt" sz="half" idx="10"/>
          </p:nvPr>
        </p:nvSpPr>
        <p:spPr>
          <a:xfrm>
            <a:off x="8799095" y="614813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41556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143" y="303939"/>
            <a:ext cx="10572320" cy="8047331"/>
          </a:xfrm>
          <a:prstGeom prst="rect">
            <a:avLst/>
          </a:prstGeom>
        </p:spPr>
        <p:txBody>
          <a:bodyPr wrap="square">
            <a:sp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 </a:t>
            </a:r>
          </a:p>
          <a:p>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Οι </a:t>
            </a:r>
            <a:r>
              <a:rPr lang="el-GR" alt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αθλητές/ τριες </a:t>
            </a:r>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δικαιούνται να διεκδικήσουν πριμοδότηση στην Ειδική Εξέταση της Πρακτικής Δοκιμασίας σε οποιοδήποτε Πλαίσιο Πρόσβασης και αν στοχεύουν. </a:t>
            </a:r>
          </a:p>
          <a:p>
            <a:pPr lvl="0" algn="just" defTabSz="457200">
              <a:spcBef>
                <a:spcPts val="0"/>
              </a:spcBef>
              <a:buClr>
                <a:srgbClr val="1F497D">
                  <a:lumMod val="60000"/>
                  <a:lumOff val="40000"/>
                </a:srgbClr>
              </a:buClr>
              <a:buSzPct val="80000"/>
              <a:defRPr/>
            </a:pPr>
            <a:endParaRPr lang="el-GR" sz="2000" b="1" dirty="0">
              <a:solidFill>
                <a:schemeClr val="bg1"/>
              </a:solidFill>
              <a:latin typeface="Arial" pitchFamily="34" charset="0"/>
              <a:cs typeface="Arial" pitchFamily="34" charset="0"/>
            </a:endParaRP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Διευκρινίζεται ότι:</a:t>
            </a: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(α) Για να ισχύσει η πριμοδότηση, οι υποψήφιοι </a:t>
            </a:r>
            <a:r>
              <a:rPr lang="el-GR" sz="2000" b="1" u="sng" dirty="0">
                <a:solidFill>
                  <a:schemeClr val="bg1"/>
                </a:solidFill>
                <a:latin typeface="Arial" pitchFamily="34" charset="0"/>
                <a:cs typeface="Arial" pitchFamily="34" charset="0"/>
              </a:rPr>
              <a:t>πρέπει να επιλέξουν να εξεταστούν, </a:t>
            </a:r>
            <a:r>
              <a:rPr lang="el-GR" sz="2000" b="1" dirty="0">
                <a:solidFill>
                  <a:schemeClr val="bg1"/>
                </a:solidFill>
                <a:latin typeface="Arial" pitchFamily="34" charset="0"/>
                <a:cs typeface="Arial" pitchFamily="34" charset="0"/>
              </a:rPr>
              <a:t>επιπρόσθετα από τα υπόλοιπα μαθήματα εξέτασής τους, και </a:t>
            </a:r>
            <a:r>
              <a:rPr lang="el-GR" sz="2000" b="1" u="sng" dirty="0">
                <a:solidFill>
                  <a:schemeClr val="bg1"/>
                </a:solidFill>
                <a:latin typeface="Arial" pitchFamily="34" charset="0"/>
                <a:cs typeface="Arial" pitchFamily="34" charset="0"/>
              </a:rPr>
              <a:t>στην Ειδική Εξέταση της</a:t>
            </a:r>
            <a:r>
              <a:rPr lang="en-GB"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Πρακτικής</a:t>
            </a:r>
            <a:r>
              <a:rPr lang="en-US"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Δοκιμασίας</a:t>
            </a:r>
            <a:r>
              <a:rPr lang="el-GR" sz="2000" b="1" dirty="0">
                <a:solidFill>
                  <a:schemeClr val="bg1"/>
                </a:solidFill>
                <a:latin typeface="Arial" pitchFamily="34" charset="0"/>
                <a:cs typeface="Arial" pitchFamily="34" charset="0"/>
              </a:rPr>
              <a:t>,</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ανεξάρτητα</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από</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το αν θα διεκδικήσουν θέση στις Σχολές Φυσικής Αγωγής και Αθλητισμού της Ελλάδας.</a:t>
            </a:r>
            <a:endParaRPr lang="en-GB" sz="2000" b="1" dirty="0">
              <a:solidFill>
                <a:schemeClr val="bg1"/>
              </a:solidFill>
              <a:latin typeface="Arial" pitchFamily="34" charset="0"/>
              <a:cs typeface="Arial" pitchFamily="34" charset="0"/>
            </a:endParaRP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(β) Σε περίπτωση που παραχωρηθεί πριμοδότηση στον υποψήφιο, ο Βαθμός της Πρακτικής Δοκιμασίας, συμπεριλαμβανομένης  της πριμοδότησης που παραχωρείται, συνυπολογίζεται στον Βαθμό του </a:t>
            </a:r>
            <a:r>
              <a:rPr lang="el-GR" sz="2000" b="1" u="sng" dirty="0">
                <a:solidFill>
                  <a:schemeClr val="bg1"/>
                </a:solidFill>
                <a:latin typeface="Arial" pitchFamily="34" charset="0"/>
                <a:cs typeface="Arial" pitchFamily="34" charset="0"/>
              </a:rPr>
              <a:t>κάθε </a:t>
            </a:r>
            <a:r>
              <a:rPr lang="el-GR" sz="2000" b="1" dirty="0">
                <a:solidFill>
                  <a:schemeClr val="bg1"/>
                </a:solidFill>
                <a:latin typeface="Arial" pitchFamily="34" charset="0"/>
                <a:cs typeface="Arial" pitchFamily="34" charset="0"/>
              </a:rPr>
              <a:t>Πλαισίου Πρόσβασης / Κατάταξης </a:t>
            </a:r>
            <a:r>
              <a:rPr lang="el-GR" sz="2000" b="1" u="sng" dirty="0">
                <a:solidFill>
                  <a:schemeClr val="bg1"/>
                </a:solidFill>
                <a:latin typeface="Arial" pitchFamily="34" charset="0"/>
                <a:cs typeface="Arial" pitchFamily="34" charset="0"/>
              </a:rPr>
              <a:t>για τα ΑΕΙ της Κύπρου</a:t>
            </a:r>
            <a:r>
              <a:rPr lang="el-GR" sz="2000" b="1" dirty="0">
                <a:solidFill>
                  <a:schemeClr val="bg1"/>
                </a:solidFill>
                <a:latin typeface="Arial" pitchFamily="34" charset="0"/>
                <a:cs typeface="Arial" pitchFamily="34" charset="0"/>
              </a:rPr>
              <a:t> και στον </a:t>
            </a:r>
            <a:r>
              <a:rPr lang="el-GR" sz="2000" b="1" u="sng" dirty="0">
                <a:solidFill>
                  <a:schemeClr val="bg1"/>
                </a:solidFill>
                <a:latin typeface="Arial" pitchFamily="34" charset="0"/>
                <a:cs typeface="Arial" pitchFamily="34" charset="0"/>
              </a:rPr>
              <a:t>Γενικό Βαθμό Πρόσβασης / Κατάταξης για τα ΑΕΙ της Ελλάδας.</a:t>
            </a: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(γ) Οι υποψήφιοι πρέπει να αποστείλουν τα απαραίτητα έντυπα ταχυδρομικώς με </a:t>
            </a:r>
            <a:r>
              <a:rPr lang="el-GR" sz="2000" b="1" dirty="0" err="1">
                <a:solidFill>
                  <a:schemeClr val="bg1"/>
                </a:solidFill>
                <a:latin typeface="Arial" pitchFamily="34" charset="0"/>
                <a:cs typeface="Arial" pitchFamily="34" charset="0"/>
              </a:rPr>
              <a:t>διπλοσυστημένη</a:t>
            </a:r>
            <a:r>
              <a:rPr lang="el-GR" sz="2000" b="1" dirty="0">
                <a:solidFill>
                  <a:schemeClr val="bg1"/>
                </a:solidFill>
                <a:latin typeface="Arial" pitchFamily="34" charset="0"/>
                <a:cs typeface="Arial" pitchFamily="34" charset="0"/>
              </a:rPr>
              <a:t> επιστολή</a:t>
            </a:r>
            <a:r>
              <a:rPr lang="en-US" sz="2000" b="1" dirty="0">
                <a:solidFill>
                  <a:schemeClr val="bg1"/>
                </a:solidFill>
                <a:latin typeface="Arial" pitchFamily="34" charset="0"/>
                <a:cs typeface="Arial" pitchFamily="34" charset="0"/>
              </a:rPr>
              <a:t> </a:t>
            </a:r>
            <a:r>
              <a:rPr lang="el-GR" sz="2000" b="1" dirty="0">
                <a:solidFill>
                  <a:schemeClr val="bg1"/>
                </a:solidFill>
                <a:latin typeface="Arial" panose="020B0604020202020204" pitchFamily="34" charset="0"/>
                <a:cs typeface="Arial" panose="020B0604020202020204" pitchFamily="34" charset="0"/>
              </a:rPr>
              <a:t>από </a:t>
            </a:r>
            <a:r>
              <a:rPr lang="el-GR" sz="2000" b="1" dirty="0">
                <a:solidFill>
                  <a:srgbClr val="FF0000"/>
                </a:solidFill>
                <a:latin typeface="Arial" panose="020B0604020202020204" pitchFamily="34" charset="0"/>
                <a:cs typeface="Arial" panose="020B0604020202020204" pitchFamily="34" charset="0"/>
              </a:rPr>
              <a:t>τις 2 μέχρι και τις 24 Απριλίου 2026 </a:t>
            </a:r>
            <a:r>
              <a:rPr lang="el-GR" sz="2000" b="1" dirty="0">
                <a:solidFill>
                  <a:schemeClr val="bg1"/>
                </a:solidFill>
                <a:latin typeface="Arial" pitchFamily="34" charset="0"/>
                <a:cs typeface="Arial" pitchFamily="34" charset="0"/>
              </a:rPr>
              <a:t>στο ΥΠΑΝ, Γραφείο Επιθεωρητών Φυσικής Αγωγής.</a:t>
            </a:r>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p:cNvPicPr>
            <a:picLocks noChangeAspect="1"/>
          </p:cNvPicPr>
          <p:nvPr/>
        </p:nvPicPr>
        <p:blipFill>
          <a:blip r:embed="rId3"/>
          <a:stretch>
            <a:fillRect/>
          </a:stretch>
        </p:blipFill>
        <p:spPr>
          <a:xfrm>
            <a:off x="9316948" y="369303"/>
            <a:ext cx="1390410" cy="674866"/>
          </a:xfrm>
          <a:prstGeom prst="rect">
            <a:avLst/>
          </a:prstGeom>
        </p:spPr>
      </p:pic>
      <p:sp>
        <p:nvSpPr>
          <p:cNvPr id="6" name="Date Placeholder 5">
            <a:extLst>
              <a:ext uri="{FF2B5EF4-FFF2-40B4-BE49-F238E27FC236}">
                <a16:creationId xmlns:a16="http://schemas.microsoft.com/office/drawing/2014/main" id="{9838BCCF-2F74-E768-0FC9-E51B2BBCC761}"/>
              </a:ext>
            </a:extLst>
          </p:cNvPr>
          <p:cNvSpPr>
            <a:spLocks noGrp="1"/>
          </p:cNvSpPr>
          <p:nvPr>
            <p:ph type="dt" sz="half" idx="10"/>
          </p:nvPr>
        </p:nvSpPr>
        <p:spPr>
          <a:xfrm>
            <a:off x="9100457" y="6371498"/>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9640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pic>
        <p:nvPicPr>
          <p:cNvPr id="3" name="Picture 2"/>
          <p:cNvPicPr>
            <a:picLocks noChangeAspect="1"/>
          </p:cNvPicPr>
          <p:nvPr/>
        </p:nvPicPr>
        <p:blipFill>
          <a:blip r:embed="rId2"/>
          <a:stretch>
            <a:fillRect/>
          </a:stretch>
        </p:blipFill>
        <p:spPr>
          <a:xfrm>
            <a:off x="3233651" y="275512"/>
            <a:ext cx="5985163" cy="6290867"/>
          </a:xfrm>
          <a:prstGeom prst="rect">
            <a:avLst/>
          </a:prstGeom>
        </p:spPr>
      </p:pic>
    </p:spTree>
    <p:extLst>
      <p:ext uri="{BB962C8B-B14F-4D97-AF65-F5344CB8AC3E}">
        <p14:creationId xmlns:p14="http://schemas.microsoft.com/office/powerpoint/2010/main" val="778178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5557E-099A-99FF-6EEA-53C399BA89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D26DE7-C655-5ACC-DFE8-B4D925EB3287}"/>
              </a:ext>
            </a:extLst>
          </p:cNvPr>
          <p:cNvSpPr/>
          <p:nvPr/>
        </p:nvSpPr>
        <p:spPr>
          <a:xfrm>
            <a:off x="653143" y="303939"/>
            <a:ext cx="10572320" cy="5816977"/>
          </a:xfrm>
          <a:prstGeom prst="rect">
            <a:avLst/>
          </a:prstGeom>
        </p:spPr>
        <p:txBody>
          <a:bodyPr wrap="square">
            <a:spAutoFit/>
          </a:bodyPr>
          <a:lstStyle/>
          <a:p>
            <a:r>
              <a:rPr lang="el-GR"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2026       (11): </a:t>
            </a:r>
          </a:p>
          <a:p>
            <a:endParaRPr lang="el-GR"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Οι ενδιαφερόμενοι/</a:t>
            </a:r>
            <a:r>
              <a:rPr lang="el-GR" sz="3000" b="1" dirty="0" err="1">
                <a:solidFill>
                  <a:schemeClr val="bg2"/>
                </a:solidFill>
                <a:effectLst>
                  <a:outerShdw blurRad="38100" dist="38100" dir="2700000" algn="tl">
                    <a:srgbClr val="000000">
                      <a:alpha val="43137"/>
                    </a:srgbClr>
                  </a:outerShdw>
                </a:effectLst>
                <a:latin typeface="Arial" pitchFamily="34" charset="0"/>
                <a:cs typeface="Arial" pitchFamily="34" charset="0"/>
              </a:rPr>
              <a:t>ες</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καλούνται να μελετήσουν προσεκτικά τον Οδηγό ΠΕΠ 202</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rPr>
              <a:t>6</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Τόμος Α, </a:t>
            </a:r>
            <a:r>
              <a:rPr lang="el-GR" sz="3000" b="1" dirty="0" err="1">
                <a:solidFill>
                  <a:schemeClr val="bg2"/>
                </a:solidFill>
                <a:effectLst>
                  <a:outerShdw blurRad="38100" dist="38100" dir="2700000" algn="tl">
                    <a:srgbClr val="000000">
                      <a:alpha val="43137"/>
                    </a:srgbClr>
                  </a:outerShdw>
                </a:effectLst>
                <a:latin typeface="Arial" pitchFamily="34" charset="0"/>
                <a:cs typeface="Arial" pitchFamily="34" charset="0"/>
              </a:rPr>
              <a:t>σελ</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73-81, </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2"/>
              </a:rPr>
              <a:t>https://sch.cy/mc/1118/odigos_exetaseon_tomos_a_2026.pdf</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καθώς και τις σελ. 260 - 263 του Οδηγού ΠΕΠ </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rPr>
              <a:t>2026, </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Τόμος Β</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rPr>
              <a:t>https://sch.cy/mc/1118/odigos_exetaseon_tomos_b_2026.pdf</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80293EFF-B1C4-21C4-5742-807F82FB21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a:extLst>
              <a:ext uri="{FF2B5EF4-FFF2-40B4-BE49-F238E27FC236}">
                <a16:creationId xmlns:a16="http://schemas.microsoft.com/office/drawing/2014/main" id="{1F40627F-59A5-0557-F317-8AF514FF7A75}"/>
              </a:ext>
            </a:extLst>
          </p:cNvPr>
          <p:cNvPicPr>
            <a:picLocks noChangeAspect="1"/>
          </p:cNvPicPr>
          <p:nvPr/>
        </p:nvPicPr>
        <p:blipFill>
          <a:blip r:embed="rId5"/>
          <a:stretch>
            <a:fillRect/>
          </a:stretch>
        </p:blipFill>
        <p:spPr>
          <a:xfrm>
            <a:off x="8512614" y="399651"/>
            <a:ext cx="1390410" cy="674866"/>
          </a:xfrm>
          <a:prstGeom prst="rect">
            <a:avLst/>
          </a:prstGeom>
        </p:spPr>
      </p:pic>
      <p:sp>
        <p:nvSpPr>
          <p:cNvPr id="6" name="Date Placeholder 5">
            <a:extLst>
              <a:ext uri="{FF2B5EF4-FFF2-40B4-BE49-F238E27FC236}">
                <a16:creationId xmlns:a16="http://schemas.microsoft.com/office/drawing/2014/main" id="{35CEC724-4FED-243D-B83D-1E4A96A80707}"/>
              </a:ext>
            </a:extLst>
          </p:cNvPr>
          <p:cNvSpPr>
            <a:spLocks noGrp="1"/>
          </p:cNvSpPr>
          <p:nvPr>
            <p:ph type="dt" sz="half" idx="10"/>
          </p:nvPr>
        </p:nvSpPr>
        <p:spPr>
          <a:xfrm>
            <a:off x="8795657" y="6188936"/>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79273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9998241" cy="1424662"/>
          </a:xfrm>
        </p:spPr>
        <p:txBody>
          <a:bodyPr>
            <a:noAutofit/>
          </a:bodyPr>
          <a:lstStyle/>
          <a:p>
            <a:pPr lvl="0" latinLnBrk="1">
              <a:lnSpc>
                <a:spcPct val="100000"/>
              </a:lnSpc>
              <a:spcBef>
                <a:spcPts val="0"/>
              </a:spcBef>
              <a:tabLst>
                <a:tab pos="0" algn="l"/>
              </a:tabLst>
            </a:pPr>
            <a:r>
              <a:rPr lang="en-US" sz="3200" b="1" cap="none" dirty="0">
                <a:solidFill>
                  <a:schemeClr val="bg1"/>
                </a:solidFill>
                <a:latin typeface="Arial" panose="020B0604020202020204" pitchFamily="34" charset="0"/>
                <a:ea typeface="+mn-ea"/>
                <a:cs typeface="Arial" panose="020B0604020202020204" pitchFamily="34" charset="0"/>
              </a:rPr>
              <a:t/>
            </a:r>
            <a:br>
              <a:rPr lang="en-US"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a:t>
            </a:r>
            <a:r>
              <a:rPr lang="en-US" sz="3200" b="1" cap="none" dirty="0">
                <a:solidFill>
                  <a:schemeClr val="bg1"/>
                </a:solidFill>
                <a:latin typeface="Arial" panose="020B0604020202020204" pitchFamily="34" charset="0"/>
                <a:ea typeface="+mn-ea"/>
                <a:cs typeface="Arial" panose="020B0604020202020204" pitchFamily="34" charset="0"/>
              </a:rPr>
              <a:t>6</a:t>
            </a:r>
            <a:r>
              <a:rPr lang="el-GR" sz="3200" b="1" cap="none" dirty="0">
                <a:solidFill>
                  <a:schemeClr val="bg1"/>
                </a:solidFill>
                <a:latin typeface="Arial" panose="020B0604020202020204" pitchFamily="34" charset="0"/>
                <a:ea typeface="+mn-ea"/>
                <a:cs typeface="Arial" panose="020B0604020202020204" pitchFamily="34" charset="0"/>
              </a:rPr>
              <a:t>       (12):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ΑΙΤΗΣΗ ΣΥΜΜΕΤΟΧΗΣ   2</a:t>
            </a:r>
            <a:r>
              <a:rPr lang="en-GB" sz="3200" b="1" cap="none" dirty="0">
                <a:solidFill>
                  <a:schemeClr val="bg1"/>
                </a:solidFill>
                <a:latin typeface="Arial" panose="020B0604020202020204" pitchFamily="34" charset="0"/>
                <a:ea typeface="+mn-ea"/>
                <a:cs typeface="Arial" panose="020B0604020202020204" pitchFamily="34" charset="0"/>
              </a:rPr>
              <a:t> – </a:t>
            </a:r>
            <a:r>
              <a:rPr lang="el-GR" sz="3200" b="1" cap="none" dirty="0">
                <a:solidFill>
                  <a:schemeClr val="bg1"/>
                </a:solidFill>
                <a:latin typeface="Arial" panose="020B0604020202020204" pitchFamily="34" charset="0"/>
                <a:ea typeface="+mn-ea"/>
                <a:cs typeface="Arial" panose="020B0604020202020204" pitchFamily="34" charset="0"/>
              </a:rPr>
              <a:t>14</a:t>
            </a:r>
            <a:r>
              <a:rPr lang="en-GB" sz="3200" b="1" cap="none" dirty="0">
                <a:solidFill>
                  <a:schemeClr val="bg1"/>
                </a:solidFill>
                <a:latin typeface="Arial" panose="020B0604020202020204" pitchFamily="34" charset="0"/>
                <a:ea typeface="+mn-ea"/>
                <a:cs typeface="Arial" panose="020B0604020202020204" pitchFamily="34" charset="0"/>
              </a:rPr>
              <a:t> </a:t>
            </a:r>
            <a:r>
              <a:rPr lang="el-GR" sz="3200" b="1" cap="none" dirty="0">
                <a:solidFill>
                  <a:schemeClr val="bg1"/>
                </a:solidFill>
                <a:latin typeface="Arial" panose="020B0604020202020204" pitchFamily="34" charset="0"/>
                <a:ea typeface="+mn-ea"/>
                <a:cs typeface="Arial" panose="020B0604020202020204" pitchFamily="34" charset="0"/>
              </a:rPr>
              <a:t>ΜΑΡΤΙΟΥ 202</a:t>
            </a:r>
            <a:r>
              <a:rPr lang="en-US" sz="3200" b="1" cap="none" dirty="0">
                <a:solidFill>
                  <a:schemeClr val="bg1"/>
                </a:solidFill>
                <a:latin typeface="Arial" panose="020B0604020202020204" pitchFamily="34" charset="0"/>
                <a:ea typeface="+mn-ea"/>
                <a:cs typeface="Arial" panose="020B0604020202020204" pitchFamily="34" charset="0"/>
              </a:rPr>
              <a:t>6</a:t>
            </a:r>
            <a:r>
              <a:rPr lang="el-GR" sz="3200" b="1" cap="none" dirty="0">
                <a:solidFill>
                  <a:schemeClr val="bg1"/>
                </a:solidFill>
                <a:latin typeface="Arial" panose="020B0604020202020204" pitchFamily="34" charset="0"/>
                <a:ea typeface="+mn-ea"/>
                <a:cs typeface="Arial" panose="020B0604020202020204" pitchFamily="34" charset="0"/>
              </a:rPr>
              <a:t>*</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half" idx="2"/>
          </p:nvPr>
        </p:nvSpPr>
        <p:spPr>
          <a:xfrm>
            <a:off x="661737" y="1476079"/>
            <a:ext cx="10446530" cy="4374388"/>
          </a:xfrm>
        </p:spPr>
        <p:txBody>
          <a:bodyPr>
            <a:normAutofit fontScale="25000" lnSpcReduction="20000"/>
          </a:bodyPr>
          <a:lstStyle/>
          <a:p>
            <a:pPr lvl="0" latinLnBrk="1">
              <a:spcBef>
                <a:spcPts val="1800"/>
              </a:spcBef>
              <a:spcAft>
                <a:spcPts val="1200"/>
              </a:spcAft>
              <a:buClr>
                <a:srgbClr val="0000FF"/>
              </a:buClr>
              <a:buSzPct val="120000"/>
              <a:defRPr/>
            </a:pPr>
            <a:endParaRPr lang="el-GR" altLang="en-US" sz="9600" b="1" u="sng" dirty="0">
              <a:solidFill>
                <a:srgbClr val="002060"/>
              </a:solidFill>
              <a:latin typeface="Arial" pitchFamily="34" charset="0"/>
              <a:cs typeface="Arial" pitchFamily="34" charset="0"/>
            </a:endParaRPr>
          </a:p>
          <a:p>
            <a:pPr marL="1143000" lvl="0" indent="-1143000" latinLnBrk="1">
              <a:spcBef>
                <a:spcPts val="1800"/>
              </a:spcBef>
              <a:spcAft>
                <a:spcPts val="1200"/>
              </a:spcAft>
              <a:buClr>
                <a:srgbClr val="0000FF"/>
              </a:buClr>
              <a:buSzPct val="120000"/>
              <a:buFont typeface="Wingdings" panose="05000000000000000000" pitchFamily="2" charset="2"/>
              <a:buChar char="ü"/>
              <a:defRPr/>
            </a:pPr>
            <a:r>
              <a:rPr lang="el-GR" altLang="en-US" sz="9600" b="1" u="sng" dirty="0">
                <a:solidFill>
                  <a:srgbClr val="002060"/>
                </a:solidFill>
                <a:latin typeface="Arial" pitchFamily="34" charset="0"/>
                <a:cs typeface="Arial" pitchFamily="34" charset="0"/>
              </a:rPr>
              <a:t>Ηλεκτρονική Συμπλήρωση Αίτησης Κύπρου </a:t>
            </a:r>
          </a:p>
          <a:p>
            <a:pPr lvl="0" latinLnBrk="1">
              <a:spcBef>
                <a:spcPts val="1800"/>
              </a:spcBef>
              <a:spcAft>
                <a:spcPts val="1200"/>
              </a:spcAft>
              <a:buClr>
                <a:srgbClr val="0000FF"/>
              </a:buClr>
              <a:buSzPct val="120000"/>
              <a:defRPr/>
            </a:pPr>
            <a:r>
              <a:rPr lang="en-US" altLang="en-US" sz="9600" b="1" u="sng" dirty="0">
                <a:solidFill>
                  <a:schemeClr val="bg2"/>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https://ksa.schools.ac.cy/</a:t>
            </a:r>
            <a:endParaRPr lang="en-US" altLang="en-US" sz="9600" b="1" u="sng" dirty="0">
              <a:solidFill>
                <a:schemeClr val="bg2"/>
              </a:solidFill>
              <a:latin typeface="Arial" pitchFamily="34" charset="0"/>
              <a:cs typeface="Arial" pitchFamily="34" charset="0"/>
            </a:endParaRPr>
          </a:p>
          <a:p>
            <a:pPr marL="1143000" lvl="0" indent="-1143000" latinLnBrk="1">
              <a:spcBef>
                <a:spcPts val="1800"/>
              </a:spcBef>
              <a:spcAft>
                <a:spcPts val="1200"/>
              </a:spcAft>
              <a:buClr>
                <a:srgbClr val="0000FF"/>
              </a:buClr>
              <a:buSzPct val="120000"/>
              <a:buFont typeface="Wingdings" panose="05000000000000000000" pitchFamily="2" charset="2"/>
              <a:buChar char="ü"/>
              <a:defRPr/>
            </a:pPr>
            <a:r>
              <a:rPr lang="el-GR" altLang="en-US" sz="9600" b="1" dirty="0">
                <a:solidFill>
                  <a:srgbClr val="002060"/>
                </a:solidFill>
                <a:latin typeface="Arial" pitchFamily="34" charset="0"/>
                <a:cs typeface="Arial" pitchFamily="34" charset="0"/>
              </a:rPr>
              <a:t> </a:t>
            </a:r>
            <a:r>
              <a:rPr lang="el-GR" altLang="en-US" sz="9600" b="1" u="sng" dirty="0">
                <a:solidFill>
                  <a:srgbClr val="002060"/>
                </a:solidFill>
                <a:latin typeface="Arial" pitchFamily="34" charset="0"/>
                <a:cs typeface="Arial" pitchFamily="34" charset="0"/>
              </a:rPr>
              <a:t>Α’ Φάση Διαδικασίας για Πρόσβαση στα ΑΕΙ Ελλάδας</a:t>
            </a:r>
          </a:p>
          <a:p>
            <a:pPr marL="144000" lvl="0" latinLnBrk="1">
              <a:spcBef>
                <a:spcPts val="1800"/>
              </a:spcBef>
              <a:spcAft>
                <a:spcPts val="1200"/>
              </a:spcAft>
              <a:buClr>
                <a:srgbClr val="44546A">
                  <a:lumMod val="60000"/>
                  <a:lumOff val="40000"/>
                </a:srgbClr>
              </a:buClr>
              <a:buSzTx/>
              <a:defRPr/>
            </a:pPr>
            <a:r>
              <a:rPr lang="el-GR" altLang="en-US" sz="6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1. Δήλωση Μαθημάτων</a:t>
            </a:r>
            <a:r>
              <a:rPr lang="en-US"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Πρόσβασης</a:t>
            </a:r>
          </a:p>
          <a:p>
            <a:pPr marL="144000" lvl="0" latinLnBrk="1">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2. Δήλωση Πλαισίων Πρόσβασης για Σχολές Κύπρου </a:t>
            </a:r>
            <a:r>
              <a:rPr lang="el-GR" altLang="en-US" sz="8000" b="1" u="sng" dirty="0">
                <a:solidFill>
                  <a:schemeClr val="bg1"/>
                </a:solidFill>
                <a:latin typeface="Arial" pitchFamily="34" charset="0"/>
                <a:cs typeface="Arial" pitchFamily="34" charset="0"/>
              </a:rPr>
              <a:t>και  Ελλάδας</a:t>
            </a:r>
          </a:p>
          <a:p>
            <a:pPr marL="144000" lvl="0" latinLnBrk="1">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3. Δήλωση Σειράς Προτίμησης για</a:t>
            </a:r>
            <a:r>
              <a:rPr lang="en-GB"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Σχολές Κύπρου και Στρατιωτικές Σχολές                     	      Ελλάδας</a:t>
            </a:r>
            <a:endParaRPr lang="en-US" altLang="en-US" sz="8000" b="1" dirty="0">
              <a:solidFill>
                <a:schemeClr val="bg1"/>
              </a:solidFill>
              <a:latin typeface="Arial" pitchFamily="34" charset="0"/>
              <a:cs typeface="Arial" pitchFamily="34" charset="0"/>
            </a:endParaRPr>
          </a:p>
          <a:p>
            <a:pPr marL="144000" lvl="0" latinLnBrk="1">
              <a:spcBef>
                <a:spcPts val="1800"/>
              </a:spcBef>
              <a:spcAft>
                <a:spcPts val="1200"/>
              </a:spcAft>
              <a:buClr>
                <a:srgbClr val="44546A">
                  <a:lumMod val="60000"/>
                  <a:lumOff val="40000"/>
                </a:srgbClr>
              </a:buClr>
              <a:buSzTx/>
              <a:defRPr/>
            </a:pPr>
            <a:r>
              <a:rPr lang="el-GR" sz="64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η Υπηρεσία Εξετάσεων θα αποδέχεται μέσω της ηλεκτρονικής πλατφόρμας εκπρόθεσμη υποβολή ή τροποποίηση αιτήσεων </a:t>
            </a:r>
            <a:r>
              <a:rPr lang="el-GR" sz="6400" b="1" u="sng" dirty="0">
                <a:solidFill>
                  <a:schemeClr val="bg2"/>
                </a:solidFill>
                <a:latin typeface="Arial" panose="020B0604020202020204" pitchFamily="34" charset="0"/>
                <a:cs typeface="Arial" panose="020B0604020202020204" pitchFamily="34" charset="0"/>
              </a:rPr>
              <a:t>για ακόμη 5 ημερολογιακές μέρες</a:t>
            </a:r>
            <a:r>
              <a:rPr lang="el-GR" sz="6400" dirty="0">
                <a:solidFill>
                  <a:schemeClr val="bg2"/>
                </a:solidFill>
                <a:latin typeface="Arial" panose="020B0604020202020204" pitchFamily="34" charset="0"/>
                <a:cs typeface="Arial" panose="020B0604020202020204" pitchFamily="34" charset="0"/>
              </a:rPr>
              <a:t>. </a:t>
            </a:r>
            <a:endParaRPr lang="en-GB" sz="6400" dirty="0">
              <a:solidFill>
                <a:schemeClr val="bg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Tree>
    <p:extLst>
      <p:ext uri="{BB962C8B-B14F-4D97-AF65-F5344CB8AC3E}">
        <p14:creationId xmlns:p14="http://schemas.microsoft.com/office/powerpoint/2010/main" val="120704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55059" y="1037112"/>
            <a:ext cx="4372629" cy="5820888"/>
          </a:xfrm>
          <a:prstGeom prst="rect">
            <a:avLst/>
          </a:prstGeom>
        </p:spPr>
      </p:pic>
      <p:sp>
        <p:nvSpPr>
          <p:cNvPr id="3" name="Text Placeholder 2">
            <a:extLst>
              <a:ext uri="{FF2B5EF4-FFF2-40B4-BE49-F238E27FC236}">
                <a16:creationId xmlns:a16="http://schemas.microsoft.com/office/drawing/2014/main" id="{B7B9B85A-70CD-D9E8-9A16-52560F2819A4}"/>
              </a:ext>
            </a:extLst>
          </p:cNvPr>
          <p:cNvSpPr>
            <a:spLocks noGrp="1"/>
          </p:cNvSpPr>
          <p:nvPr>
            <p:ph type="body" sz="half" idx="2"/>
          </p:nvPr>
        </p:nvSpPr>
        <p:spPr>
          <a:xfrm>
            <a:off x="6448100" y="1638548"/>
            <a:ext cx="4291943" cy="3457154"/>
          </a:xfrm>
          <a:solidFill>
            <a:schemeClr val="accent6">
              <a:lumMod val="75000"/>
            </a:schemeClr>
          </a:solidFill>
        </p:spPr>
        <p:txBody>
          <a:bodyPr>
            <a:noAutofit/>
          </a:bodyPr>
          <a:lstStyle/>
          <a:p>
            <a:r>
              <a:rPr lang="el-GR" sz="3200" b="1" dirty="0">
                <a:solidFill>
                  <a:schemeClr val="bg2"/>
                </a:solidFill>
                <a:latin typeface="Arial" panose="020B0604020202020204" pitchFamily="34" charset="0"/>
                <a:cs typeface="Arial" panose="020B0604020202020204" pitchFamily="34" charset="0"/>
              </a:rPr>
              <a:t>ΒΟΗΘΗΜΑ ΓΙΑ ΥΠΟΒΟΛΗ ΑΙΤΗΣΗΣ ΣΥΜΜΕΤΟΧΗΣ ΣΤΙΣ Π.Ε.Π. 202</a:t>
            </a:r>
            <a:r>
              <a:rPr lang="en-US" sz="3200" b="1" dirty="0">
                <a:solidFill>
                  <a:schemeClr val="bg2"/>
                </a:solidFill>
                <a:latin typeface="Arial" panose="020B0604020202020204" pitchFamily="34" charset="0"/>
                <a:cs typeface="Arial" panose="020B0604020202020204" pitchFamily="34" charset="0"/>
              </a:rPr>
              <a:t>6</a:t>
            </a:r>
            <a:endParaRPr lang="el-GR" sz="3200" b="1" dirty="0">
              <a:solidFill>
                <a:schemeClr val="bg2"/>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hlinkClick r:id="rId3"/>
              </a:rPr>
              <a:t>https://sch.cy/mc/404/voithima_aitisis_pep2026.pdf</a:t>
            </a:r>
            <a:r>
              <a:rPr lang="el-GR" sz="2000" b="1" dirty="0">
                <a:solidFill>
                  <a:srgbClr val="FF0000"/>
                </a:solidFill>
                <a:latin typeface="Arial" panose="020B0604020202020204" pitchFamily="34" charset="0"/>
                <a:cs typeface="Arial" panose="020B0604020202020204" pitchFamily="34" charset="0"/>
              </a:rPr>
              <a:t> </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CD1E25-3456-B350-7B91-B1BA293F69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82990" y="-97860"/>
            <a:ext cx="1752600" cy="1736408"/>
          </a:xfrm>
          <a:prstGeom prst="rect">
            <a:avLst/>
          </a:prstGeom>
        </p:spPr>
      </p:pic>
      <p:sp>
        <p:nvSpPr>
          <p:cNvPr id="5" name="Date Placeholder 4">
            <a:extLst>
              <a:ext uri="{FF2B5EF4-FFF2-40B4-BE49-F238E27FC236}">
                <a16:creationId xmlns:a16="http://schemas.microsoft.com/office/drawing/2014/main" id="{D6B1333C-5DA2-B483-2DB7-B3EA893833B3}"/>
              </a:ext>
            </a:extLst>
          </p:cNvPr>
          <p:cNvSpPr>
            <a:spLocks noGrp="1"/>
          </p:cNvSpPr>
          <p:nvPr>
            <p:ph type="dt" sz="half" idx="10"/>
          </p:nvPr>
        </p:nvSpPr>
        <p:spPr>
          <a:xfrm>
            <a:off x="8911390" y="640046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4" name="Title 1">
            <a:extLst>
              <a:ext uri="{FF2B5EF4-FFF2-40B4-BE49-F238E27FC236}">
                <a16:creationId xmlns:a16="http://schemas.microsoft.com/office/drawing/2014/main" id="{F7070000-2581-F5C8-CB4D-553C382CF3ED}"/>
              </a:ext>
            </a:extLst>
          </p:cNvPr>
          <p:cNvSpPr>
            <a:spLocks noGrp="1"/>
          </p:cNvSpPr>
          <p:nvPr>
            <p:ph type="title"/>
          </p:nvPr>
        </p:nvSpPr>
        <p:spPr>
          <a:xfrm>
            <a:off x="1141413" y="609600"/>
            <a:ext cx="9906000" cy="3429000"/>
          </a:xfrm>
        </p:spPr>
        <p:txBody>
          <a:bodyPr>
            <a:noAutofit/>
          </a:bodyPr>
          <a:lstStyle/>
          <a:p>
            <a:pPr lvl="0" latinLnBrk="1">
              <a:lnSpc>
                <a:spcPct val="100000"/>
              </a:lnSpc>
              <a:spcBef>
                <a:spcPts val="0"/>
              </a:spcBef>
              <a:tabLst>
                <a:tab pos="0" algn="l"/>
              </a:tabLst>
            </a:pP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0216714-F510-DF98-0C72-63CAF3FBA270}"/>
              </a:ext>
            </a:extLst>
          </p:cNvPr>
          <p:cNvSpPr txBox="1"/>
          <p:nvPr/>
        </p:nvSpPr>
        <p:spPr>
          <a:xfrm>
            <a:off x="813641" y="304363"/>
            <a:ext cx="9406123" cy="769441"/>
          </a:xfrm>
          <a:prstGeom prst="rect">
            <a:avLst/>
          </a:prstGeom>
          <a:noFill/>
        </p:spPr>
        <p:txBody>
          <a:bodyPr wrap="square">
            <a:spAutoFit/>
          </a:bodyPr>
          <a:lstStyle/>
          <a:p>
            <a:r>
              <a:rPr lang="el-GR" sz="2200" b="1" cap="none" dirty="0">
                <a:solidFill>
                  <a:schemeClr val="bg1"/>
                </a:solidFill>
                <a:latin typeface="Arial" panose="020B0604020202020204" pitchFamily="34" charset="0"/>
                <a:ea typeface="+mn-ea"/>
                <a:cs typeface="Arial" panose="020B0604020202020204" pitchFamily="34" charset="0"/>
              </a:rPr>
              <a:t>Π.Ε.Π. 202</a:t>
            </a:r>
            <a:r>
              <a:rPr lang="en-US" sz="2200" b="1" cap="none" dirty="0">
                <a:solidFill>
                  <a:schemeClr val="bg1"/>
                </a:solidFill>
                <a:latin typeface="Arial" panose="020B0604020202020204" pitchFamily="34" charset="0"/>
                <a:ea typeface="+mn-ea"/>
                <a:cs typeface="Arial" panose="020B0604020202020204" pitchFamily="34" charset="0"/>
              </a:rPr>
              <a:t>6</a:t>
            </a:r>
            <a:r>
              <a:rPr lang="el-GR" sz="2200" b="1" cap="none" dirty="0">
                <a:solidFill>
                  <a:schemeClr val="bg1"/>
                </a:solidFill>
                <a:latin typeface="Arial" panose="020B0604020202020204" pitchFamily="34" charset="0"/>
                <a:ea typeface="+mn-ea"/>
                <a:cs typeface="Arial" panose="020B0604020202020204" pitchFamily="34" charset="0"/>
              </a:rPr>
              <a:t>       (13): </a:t>
            </a:r>
          </a:p>
          <a:p>
            <a:r>
              <a:rPr lang="el-GR" sz="2200" b="1" dirty="0">
                <a:solidFill>
                  <a:schemeClr val="bg1"/>
                </a:solidFill>
                <a:latin typeface="Arial" panose="020B0604020202020204" pitchFamily="34" charset="0"/>
                <a:cs typeface="Arial" panose="020B0604020202020204" pitchFamily="34" charset="0"/>
              </a:rPr>
              <a:t>ΒΟΗΘΗΜΑ ΓΙΑ ΥΠΟΒΟΛΗ ΑΙΤΗΣΗΣ ΣΥΜΜΕΤΟΧΗΣ ΣΤΙΣ Π.Ε.Π. 2026</a:t>
            </a:r>
            <a:endParaRPr lang="en-CY" sz="2200" dirty="0"/>
          </a:p>
        </p:txBody>
      </p:sp>
    </p:spTree>
    <p:extLst>
      <p:ext uri="{BB962C8B-B14F-4D97-AF65-F5344CB8AC3E}">
        <p14:creationId xmlns:p14="http://schemas.microsoft.com/office/powerpoint/2010/main" val="216388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38100" y="1447117"/>
            <a:ext cx="9514473" cy="4767941"/>
          </a:xfrm>
        </p:spPr>
        <p:txBody>
          <a:bodyPr>
            <a:normAutofit/>
          </a:bodyPr>
          <a:lstStyle/>
          <a:p>
            <a:pPr algn="just"/>
            <a:r>
              <a:rPr lang="el-GR" sz="2800" b="1" dirty="0">
                <a:solidFill>
                  <a:schemeClr val="bg1"/>
                </a:solidFill>
                <a:latin typeface="Arial" panose="020B0604020202020204" pitchFamily="34" charset="0"/>
                <a:cs typeface="Arial" panose="020B0604020202020204" pitchFamily="34" charset="0"/>
              </a:rPr>
              <a:t>Θα υποβάλλεται ηλεκτρονικά στην πλατφόρμα </a:t>
            </a:r>
            <a:r>
              <a:rPr lang="en-US" sz="2800" b="1" dirty="0">
                <a:solidFill>
                  <a:srgbClr val="002060"/>
                </a:solidFill>
                <a:latin typeface="Arial" panose="020B0604020202020204" pitchFamily="34" charset="0"/>
                <a:cs typeface="Arial" panose="020B0604020202020204" pitchFamily="34" charset="0"/>
              </a:rPr>
              <a:t>ksa.schools.ac.cy</a:t>
            </a:r>
            <a:endParaRPr lang="en-US" sz="2800" b="1" dirty="0">
              <a:solidFill>
                <a:schemeClr val="bg1"/>
              </a:solidFill>
              <a:latin typeface="Arial" panose="020B0604020202020204" pitchFamily="34" charset="0"/>
              <a:cs typeface="Arial" panose="020B0604020202020204" pitchFamily="34" charset="0"/>
            </a:endParaRPr>
          </a:p>
          <a:p>
            <a:pPr algn="just"/>
            <a:endParaRPr lang="en-US" sz="2800" b="1" dirty="0">
              <a:solidFill>
                <a:schemeClr val="bg1"/>
              </a:solidFill>
              <a:latin typeface="Arial" panose="020B0604020202020204" pitchFamily="34" charset="0"/>
              <a:cs typeface="Arial" panose="020B0604020202020204" pitchFamily="34" charset="0"/>
            </a:endParaRPr>
          </a:p>
          <a:p>
            <a:pPr algn="just"/>
            <a:endParaRPr lang="en-US" sz="2800" b="1" dirty="0">
              <a:solidFill>
                <a:schemeClr val="bg1"/>
              </a:solidFill>
              <a:latin typeface="Arial" panose="020B0604020202020204" pitchFamily="34" charset="0"/>
              <a:cs typeface="Arial" panose="020B0604020202020204" pitchFamily="34" charset="0"/>
            </a:endParaRPr>
          </a:p>
          <a:p>
            <a:pPr algn="just"/>
            <a:endParaRPr lang="en-US" sz="2800" b="1"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8101" y="782053"/>
            <a:ext cx="10516480" cy="1443542"/>
          </a:xfrm>
        </p:spPr>
        <p:txBody>
          <a:bodyPr>
            <a:noAutofit/>
          </a:bodyPr>
          <a:lstStyle/>
          <a:p>
            <a:pPr lvl="0" latinLnBrk="1">
              <a:lnSpc>
                <a:spcPct val="100000"/>
              </a:lnSpc>
              <a:spcBef>
                <a:spcPts val="0"/>
              </a:spcBef>
              <a:tabLst>
                <a:tab pos="0" algn="l"/>
              </a:tabLst>
            </a:pPr>
            <a:r>
              <a:rPr lang="el-GR" sz="3200" b="1" cap="none" dirty="0">
                <a:solidFill>
                  <a:schemeClr val="bg1"/>
                </a:solidFill>
                <a:latin typeface="Arial" panose="020B0604020202020204" pitchFamily="34" charset="0"/>
                <a:ea typeface="+mn-ea"/>
                <a:cs typeface="Arial" panose="020B0604020202020204" pitchFamily="34" charset="0"/>
              </a:rPr>
              <a:t>Π.Ε.Π. 202</a:t>
            </a:r>
            <a:r>
              <a:rPr lang="en-US" sz="3200" b="1" cap="none" dirty="0">
                <a:solidFill>
                  <a:schemeClr val="bg1"/>
                </a:solidFill>
                <a:latin typeface="Arial" panose="020B0604020202020204" pitchFamily="34" charset="0"/>
                <a:ea typeface="+mn-ea"/>
                <a:cs typeface="Arial" panose="020B0604020202020204" pitchFamily="34" charset="0"/>
              </a:rPr>
              <a:t>6</a:t>
            </a:r>
            <a:r>
              <a:rPr lang="el-GR" sz="3200" b="1" cap="none" dirty="0">
                <a:solidFill>
                  <a:schemeClr val="bg1"/>
                </a:solidFill>
                <a:latin typeface="Arial" panose="020B0604020202020204" pitchFamily="34" charset="0"/>
                <a:ea typeface="+mn-ea"/>
                <a:cs typeface="Arial" panose="020B0604020202020204" pitchFamily="34" charset="0"/>
              </a:rPr>
              <a:t>        (14):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ΑΙΤΗΣΗ</a:t>
            </a:r>
            <a:r>
              <a:rPr lang="en-US" sz="3200" b="1" cap="none" dirty="0">
                <a:solidFill>
                  <a:schemeClr val="bg1"/>
                </a:solidFill>
                <a:latin typeface="Arial" panose="020B0604020202020204" pitchFamily="34" charset="0"/>
                <a:ea typeface="+mn-ea"/>
                <a:cs typeface="Arial" panose="020B0604020202020204" pitchFamily="34" charset="0"/>
              </a:rPr>
              <a:t> </a:t>
            </a:r>
            <a:r>
              <a:rPr lang="el-GR" sz="3200" b="1" cap="none" dirty="0">
                <a:solidFill>
                  <a:schemeClr val="bg1"/>
                </a:solidFill>
                <a:latin typeface="Arial" panose="020B0604020202020204" pitchFamily="34" charset="0"/>
                <a:ea typeface="+mn-ea"/>
                <a:cs typeface="Arial" panose="020B0604020202020204" pitchFamily="34" charset="0"/>
              </a:rPr>
              <a:t>ΣΥΜΜΕΤΟΧΗΣ </a:t>
            </a:r>
            <a:r>
              <a:rPr lang="en-US" sz="3200" b="1" cap="none" dirty="0">
                <a:solidFill>
                  <a:schemeClr val="bg1"/>
                </a:solidFill>
                <a:latin typeface="Arial" panose="020B0604020202020204" pitchFamily="34" charset="0"/>
                <a:ea typeface="+mn-ea"/>
                <a:cs typeface="Arial" panose="020B0604020202020204" pitchFamily="34" charset="0"/>
              </a:rPr>
              <a:t/>
            </a:r>
            <a:br>
              <a:rPr lang="en-US"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BCB33E0-020B-FB2E-F42C-106916A0AA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E87B5058-8F84-3DD0-AD9E-58B0E29A140A}"/>
              </a:ext>
            </a:extLst>
          </p:cNvPr>
          <p:cNvSpPr>
            <a:spLocks noGrp="1"/>
          </p:cNvSpPr>
          <p:nvPr>
            <p:ph type="dt" sz="half" idx="10"/>
          </p:nvPr>
        </p:nvSpPr>
        <p:spPr>
          <a:xfrm>
            <a:off x="8777725" y="6035682"/>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9" name="Picture 8">
            <a:extLst>
              <a:ext uri="{FF2B5EF4-FFF2-40B4-BE49-F238E27FC236}">
                <a16:creationId xmlns:a16="http://schemas.microsoft.com/office/drawing/2014/main" id="{EA29DA9C-DAC8-7D89-781D-DD3CC6147709}"/>
              </a:ext>
            </a:extLst>
          </p:cNvPr>
          <p:cNvPicPr>
            <a:picLocks noChangeAspect="1"/>
          </p:cNvPicPr>
          <p:nvPr/>
        </p:nvPicPr>
        <p:blipFill>
          <a:blip r:embed="rId3"/>
          <a:stretch>
            <a:fillRect/>
          </a:stretch>
        </p:blipFill>
        <p:spPr>
          <a:xfrm>
            <a:off x="5289176" y="2945355"/>
            <a:ext cx="4906739" cy="2941307"/>
          </a:xfrm>
          <a:prstGeom prst="rect">
            <a:avLst/>
          </a:prstGeom>
        </p:spPr>
      </p:pic>
    </p:spTree>
    <p:extLst>
      <p:ext uri="{BB962C8B-B14F-4D97-AF65-F5344CB8AC3E}">
        <p14:creationId xmlns:p14="http://schemas.microsoft.com/office/powerpoint/2010/main" val="2674759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772885"/>
            <a:ext cx="10407315" cy="1240971"/>
          </a:xfrm>
        </p:spPr>
        <p:txBody>
          <a:bodyPr>
            <a:normAutofit fontScale="90000"/>
          </a:bodyPr>
          <a:lstStyle/>
          <a:p>
            <a:pPr algn="ctr"/>
            <a:r>
              <a:rPr lang="el-GR" b="1" cap="none" dirty="0">
                <a:solidFill>
                  <a:schemeClr val="bg1"/>
                </a:solidFill>
                <a:latin typeface="Arial" panose="020B0604020202020204" pitchFamily="34" charset="0"/>
                <a:cs typeface="Arial" panose="020B0604020202020204" pitchFamily="34" charset="0"/>
              </a:rPr>
              <a:t>Π.Ε.Π. 202</a:t>
            </a:r>
            <a:r>
              <a:rPr lang="en-US" b="1" cap="none" dirty="0">
                <a:solidFill>
                  <a:schemeClr val="bg1"/>
                </a:solidFill>
                <a:latin typeface="Arial" panose="020B0604020202020204" pitchFamily="34" charset="0"/>
                <a:cs typeface="Arial" panose="020B0604020202020204" pitchFamily="34" charset="0"/>
              </a:rPr>
              <a:t>6</a:t>
            </a:r>
            <a:r>
              <a:rPr lang="el-GR" b="1" cap="none" dirty="0">
                <a:solidFill>
                  <a:schemeClr val="bg1"/>
                </a:solidFill>
                <a:latin typeface="Arial" panose="020B0604020202020204" pitchFamily="34" charset="0"/>
                <a:cs typeface="Arial" panose="020B0604020202020204" pitchFamily="34" charset="0"/>
              </a:rPr>
              <a:t>      (15): </a:t>
            </a: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ΑΠΟΦΟΙΤΟΙ ΠΡΟΗΓΟΥΜΕΝΩΝ ΧΡΟΝΩΝ</a:t>
            </a:r>
            <a:r>
              <a:rPr lang="en-GB" sz="2800" b="1" cap="none" dirty="0">
                <a:effectLst>
                  <a:outerShdw blurRad="38100" dist="38100" dir="2700000" algn="tl">
                    <a:srgbClr val="000000">
                      <a:alpha val="43137"/>
                    </a:srgbClr>
                  </a:outerShdw>
                </a:effectLst>
                <a:latin typeface="Arial" pitchFamily="34" charset="0"/>
                <a:ea typeface="+mn-ea"/>
                <a:cs typeface="Arial" pitchFamily="34" charset="0"/>
              </a:rPr>
              <a:t/>
            </a:r>
            <a:br>
              <a:rPr lang="en-GB" sz="2800" b="1" cap="none" dirty="0">
                <a:effectLst>
                  <a:outerShdw blurRad="38100" dist="38100" dir="2700000" algn="tl">
                    <a:srgbClr val="000000">
                      <a:alpha val="43137"/>
                    </a:srgbClr>
                  </a:outerShdw>
                </a:effectLst>
                <a:latin typeface="Arial" pitchFamily="34" charset="0"/>
                <a:ea typeface="+mn-ea"/>
                <a:cs typeface="Arial" pitchFamily="34" charset="0"/>
              </a:rPr>
            </a:br>
            <a:r>
              <a:rPr lang="el-GR" sz="2800" b="1" cap="none" dirty="0">
                <a:effectLst>
                  <a:outerShdw blurRad="38100" dist="38100" dir="2700000" algn="tl">
                    <a:srgbClr val="000000">
                      <a:alpha val="43137"/>
                    </a:srgbClr>
                  </a:outerShdw>
                </a:effectLst>
                <a:latin typeface="Arial" pitchFamily="34" charset="0"/>
                <a:ea typeface="+mn-ea"/>
                <a:cs typeface="Arial" pitchFamily="34" charset="0"/>
              </a:rPr>
              <a:t>  </a:t>
            </a:r>
            <a:endParaRPr lang="en-US" sz="2800" b="1" cap="none"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ext Placeholder 2"/>
          <p:cNvSpPr txBox="1">
            <a:spLocks/>
          </p:cNvSpPr>
          <p:nvPr/>
        </p:nvSpPr>
        <p:spPr>
          <a:xfrm>
            <a:off x="669472" y="2013856"/>
            <a:ext cx="10117061" cy="3869420"/>
          </a:xfrm>
          <a:prstGeom prst="rect">
            <a:avLst/>
          </a:prstGeom>
        </p:spPr>
        <p:txBody>
          <a:bodyPr anchor="ctr" anchorCtr="1"/>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Οι απόφοιτοι προηγούμενων χρόνων πρέπει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συμπληρώσουν την αίτησή τους ηλεκτρονικά και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παρακολουθούν την ιστοσελίδα της Υπηρεσίας Εξετάσεων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για τα έντυπα που θα πρέπει να αποστείλουν ταχυδρομικώς,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τα χρονοδιαγράμματα, καθώς και τον τρόπο πληρωμής. </a:t>
            </a:r>
            <a:endParaRPr lang="en-GB" sz="2700" b="1" dirty="0">
              <a:solidFill>
                <a:schemeClr val="bg1"/>
              </a:solidFill>
            </a:endParaRPr>
          </a:p>
        </p:txBody>
      </p:sp>
      <p:sp>
        <p:nvSpPr>
          <p:cNvPr id="6" name="Date Placeholder 5">
            <a:extLst>
              <a:ext uri="{FF2B5EF4-FFF2-40B4-BE49-F238E27FC236}">
                <a16:creationId xmlns:a16="http://schemas.microsoft.com/office/drawing/2014/main" id="{A69C855C-4567-BE34-86C9-B9409CE71380}"/>
              </a:ext>
            </a:extLst>
          </p:cNvPr>
          <p:cNvSpPr>
            <a:spLocks noGrp="1"/>
          </p:cNvSpPr>
          <p:nvPr>
            <p:ph type="dt" sz="half" idx="10"/>
          </p:nvPr>
        </p:nvSpPr>
        <p:spPr>
          <a:xfrm>
            <a:off x="8718459" y="6154216"/>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95531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E821-2EE8-573D-1505-5A1A59BE6D0B}"/>
              </a:ext>
            </a:extLst>
          </p:cNvPr>
          <p:cNvSpPr>
            <a:spLocks noGrp="1"/>
          </p:cNvSpPr>
          <p:nvPr>
            <p:ph type="title"/>
          </p:nvPr>
        </p:nvSpPr>
        <p:spPr>
          <a:xfrm>
            <a:off x="723151" y="226993"/>
            <a:ext cx="9905955" cy="1171074"/>
          </a:xfrm>
        </p:spPr>
        <p:txBody>
          <a:bodyPr>
            <a:normAutofit fontScale="90000"/>
          </a:bodyPr>
          <a:lstStyle/>
          <a:p>
            <a:r>
              <a:rPr lang="el-GR" sz="3200" b="1" cap="none" dirty="0">
                <a:solidFill>
                  <a:schemeClr val="bg1"/>
                </a:solidFill>
                <a:latin typeface="Arial" panose="020B0604020202020204" pitchFamily="34" charset="0"/>
                <a:ea typeface="+mn-ea"/>
                <a:cs typeface="Arial" panose="020B0604020202020204" pitchFamily="34" charset="0"/>
              </a:rPr>
              <a:t>Π.Ε.Π. 202</a:t>
            </a:r>
            <a:r>
              <a:rPr lang="en-US" sz="3200" b="1" cap="none" dirty="0">
                <a:solidFill>
                  <a:schemeClr val="bg1"/>
                </a:solidFill>
                <a:latin typeface="Arial" panose="020B0604020202020204" pitchFamily="34" charset="0"/>
                <a:ea typeface="+mn-ea"/>
                <a:cs typeface="Arial" panose="020B0604020202020204" pitchFamily="34" charset="0"/>
              </a:rPr>
              <a:t>6</a:t>
            </a:r>
            <a:r>
              <a:rPr lang="el-GR" sz="3200" b="1" cap="none" dirty="0">
                <a:solidFill>
                  <a:schemeClr val="bg1"/>
                </a:solidFill>
                <a:latin typeface="Arial" panose="020B0604020202020204" pitchFamily="34" charset="0"/>
                <a:ea typeface="+mn-ea"/>
                <a:cs typeface="Arial" panose="020B0604020202020204" pitchFamily="34" charset="0"/>
              </a:rPr>
              <a:t>      (16):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ΤΕΛΗ ΕΞΕΤΑΣΕΩΝ</a:t>
            </a:r>
            <a:endParaRPr lang="en-US" sz="3200" dirty="0"/>
          </a:p>
        </p:txBody>
      </p:sp>
      <p:pic>
        <p:nvPicPr>
          <p:cNvPr id="5" name="Picture 4">
            <a:extLst>
              <a:ext uri="{FF2B5EF4-FFF2-40B4-BE49-F238E27FC236}">
                <a16:creationId xmlns:a16="http://schemas.microsoft.com/office/drawing/2014/main" id="{7EB667A2-DF80-4BFD-A47E-07192A3EA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7" name="Text Placeholder 6">
            <a:extLst>
              <a:ext uri="{FF2B5EF4-FFF2-40B4-BE49-F238E27FC236}">
                <a16:creationId xmlns:a16="http://schemas.microsoft.com/office/drawing/2014/main" id="{142A64AD-3ADB-6C55-84E4-5482DA38A435}"/>
              </a:ext>
            </a:extLst>
          </p:cNvPr>
          <p:cNvSpPr>
            <a:spLocks noGrp="1"/>
          </p:cNvSpPr>
          <p:nvPr>
            <p:ph type="body" sz="half" idx="2"/>
          </p:nvPr>
        </p:nvSpPr>
        <p:spPr>
          <a:xfrm>
            <a:off x="723151" y="1194866"/>
            <a:ext cx="9904459" cy="5324467"/>
          </a:xfrm>
        </p:spPr>
        <p:txBody>
          <a:bodyPr>
            <a:normAutofit fontScale="92500" lnSpcReduction="10000"/>
          </a:bodyPr>
          <a:lstStyle/>
          <a:p>
            <a:pPr algn="just"/>
            <a:r>
              <a:rPr lang="el-GR" sz="2400" b="1" dirty="0">
                <a:solidFill>
                  <a:schemeClr val="bg1"/>
                </a:solidFill>
                <a:latin typeface="Arial" panose="020B0604020202020204" pitchFamily="34" charset="0"/>
                <a:cs typeface="Arial" panose="020B0604020202020204" pitchFamily="34" charset="0"/>
              </a:rPr>
              <a:t>Τα </a:t>
            </a:r>
            <a:r>
              <a:rPr lang="el-GR" sz="2400" b="1" dirty="0">
                <a:solidFill>
                  <a:srgbClr val="0070C0"/>
                </a:solidFill>
                <a:latin typeface="Arial" panose="020B0604020202020204" pitchFamily="34" charset="0"/>
                <a:cs typeface="Arial" panose="020B0604020202020204" pitchFamily="34" charset="0"/>
              </a:rPr>
              <a:t>τέλη εξετάσεων </a:t>
            </a:r>
            <a:r>
              <a:rPr lang="el-GR" sz="2400" b="1" dirty="0">
                <a:solidFill>
                  <a:schemeClr val="bg1"/>
                </a:solidFill>
                <a:latin typeface="Arial" panose="020B0604020202020204" pitchFamily="34" charset="0"/>
                <a:cs typeface="Arial" panose="020B0604020202020204" pitchFamily="34" charset="0"/>
              </a:rPr>
              <a:t>καθορίζονται για το 2026 σε </a:t>
            </a:r>
            <a:r>
              <a:rPr lang="el-GR" sz="2400" b="1" dirty="0">
                <a:solidFill>
                  <a:srgbClr val="0070C0"/>
                </a:solidFill>
                <a:latin typeface="Arial" panose="020B0604020202020204" pitchFamily="34" charset="0"/>
                <a:cs typeface="Arial" panose="020B0604020202020204" pitchFamily="34" charset="0"/>
              </a:rPr>
              <a:t>25 ευρώ </a:t>
            </a:r>
            <a:r>
              <a:rPr lang="el-GR" sz="2400" b="1" dirty="0">
                <a:solidFill>
                  <a:schemeClr val="bg1"/>
                </a:solidFill>
                <a:latin typeface="Arial" panose="020B0604020202020204" pitchFamily="34" charset="0"/>
                <a:cs typeface="Arial" panose="020B0604020202020204" pitchFamily="34" charset="0"/>
              </a:rPr>
              <a:t>για κάθε εξεταζόμενο μάθημα. </a:t>
            </a:r>
          </a:p>
          <a:p>
            <a:pPr algn="just"/>
            <a:r>
              <a:rPr lang="el-GR" sz="2400" b="1" dirty="0">
                <a:solidFill>
                  <a:schemeClr val="bg1"/>
                </a:solidFill>
                <a:latin typeface="Arial" panose="020B0604020202020204" pitchFamily="34" charset="0"/>
                <a:cs typeface="Arial" panose="020B0604020202020204" pitchFamily="34" charset="0"/>
              </a:rPr>
              <a:t>Για την εξέταση της Πρακτικής Δοκιμασίας το τέλος εξέτασης ανέρχεται στα </a:t>
            </a:r>
            <a:r>
              <a:rPr lang="el-GR" sz="2400" b="1" dirty="0">
                <a:solidFill>
                  <a:srgbClr val="0070C0"/>
                </a:solidFill>
                <a:latin typeface="Arial" panose="020B0604020202020204" pitchFamily="34" charset="0"/>
                <a:cs typeface="Arial" panose="020B0604020202020204" pitchFamily="34" charset="0"/>
              </a:rPr>
              <a:t>50 ευρώ</a:t>
            </a:r>
            <a:r>
              <a:rPr lang="el-GR" sz="2400" b="1" dirty="0">
                <a:solidFill>
                  <a:schemeClr val="bg1"/>
                </a:solidFill>
                <a:latin typeface="Arial" panose="020B0604020202020204" pitchFamily="34" charset="0"/>
                <a:cs typeface="Arial" panose="020B0604020202020204" pitchFamily="34" charset="0"/>
              </a:rPr>
              <a:t>.</a:t>
            </a:r>
            <a:r>
              <a:rPr lang="el-GR" sz="2400" b="1" dirty="0">
                <a:solidFill>
                  <a:schemeClr val="bg2"/>
                </a:solidFill>
                <a:latin typeface="Arial" panose="020B0604020202020204" pitchFamily="34" charset="0"/>
                <a:cs typeface="Arial" panose="020B0604020202020204" pitchFamily="34" charset="0"/>
              </a:rPr>
              <a:t> </a:t>
            </a:r>
            <a:r>
              <a:rPr lang="el-GR" sz="2400" b="1" dirty="0">
                <a:solidFill>
                  <a:schemeClr val="bg1"/>
                </a:solidFill>
                <a:latin typeface="Arial" panose="020B0604020202020204" pitchFamily="34" charset="0"/>
                <a:cs typeface="Arial" panose="020B0604020202020204" pitchFamily="34" charset="0"/>
              </a:rPr>
              <a:t>Η πληρωμή των τελών θα γίνεται από </a:t>
            </a:r>
            <a:r>
              <a:rPr lang="el-GR" sz="2400" b="1" dirty="0">
                <a:solidFill>
                  <a:srgbClr val="0070C0"/>
                </a:solidFill>
                <a:latin typeface="Arial" panose="020B0604020202020204" pitchFamily="34" charset="0"/>
                <a:cs typeface="Arial" panose="020B0604020202020204" pitchFamily="34" charset="0"/>
              </a:rPr>
              <a:t>2 μέχρι 17 Απριλίου 202</a:t>
            </a:r>
            <a:r>
              <a:rPr lang="en-US" sz="2400" b="1" dirty="0">
                <a:solidFill>
                  <a:srgbClr val="0070C0"/>
                </a:solidFill>
                <a:latin typeface="Arial" panose="020B0604020202020204" pitchFamily="34" charset="0"/>
                <a:cs typeface="Arial" panose="020B0604020202020204" pitchFamily="34" charset="0"/>
              </a:rPr>
              <a:t>6</a:t>
            </a:r>
            <a:r>
              <a:rPr lang="el-GR" sz="2400" b="1" dirty="0">
                <a:solidFill>
                  <a:srgbClr val="0070C0"/>
                </a:solidFill>
                <a:latin typeface="Arial" panose="020B0604020202020204" pitchFamily="34" charset="0"/>
                <a:cs typeface="Arial" panose="020B0604020202020204" pitchFamily="34" charset="0"/>
              </a:rPr>
              <a:t>*.</a:t>
            </a:r>
            <a:r>
              <a:rPr lang="el-GR" sz="2400" b="1" dirty="0">
                <a:solidFill>
                  <a:schemeClr val="bg1"/>
                </a:solidFill>
                <a:latin typeface="Arial" panose="020B0604020202020204" pitchFamily="34" charset="0"/>
                <a:cs typeface="Arial" panose="020B0604020202020204" pitchFamily="34" charset="0"/>
              </a:rPr>
              <a:t> </a:t>
            </a:r>
          </a:p>
          <a:p>
            <a:pPr algn="just"/>
            <a:r>
              <a:rPr lang="el-GR" sz="2400" b="1" dirty="0">
                <a:solidFill>
                  <a:schemeClr val="bg2"/>
                </a:solidFill>
                <a:latin typeface="Arial" panose="020B0604020202020204" pitchFamily="34" charset="0"/>
                <a:cs typeface="Arial" panose="020B0604020202020204" pitchFamily="34" charset="0"/>
              </a:rPr>
              <a:t>Λεπτομέρειες για τη διαδικασία πληρωμής των εξεταστικών τελών καθώς και για τις ακριβείς ώρες </a:t>
            </a:r>
            <a:br>
              <a:rPr lang="el-GR" sz="2400" b="1" dirty="0">
                <a:solidFill>
                  <a:schemeClr val="bg2"/>
                </a:solidFill>
                <a:latin typeface="Arial" panose="020B0604020202020204" pitchFamily="34" charset="0"/>
                <a:cs typeface="Arial" panose="020B0604020202020204" pitchFamily="34" charset="0"/>
              </a:rPr>
            </a:br>
            <a:r>
              <a:rPr lang="el-GR" sz="2400" b="1" dirty="0">
                <a:solidFill>
                  <a:schemeClr val="bg2"/>
                </a:solidFill>
                <a:latin typeface="Arial" panose="020B0604020202020204" pitchFamily="34" charset="0"/>
                <a:cs typeface="Arial" panose="020B0604020202020204" pitchFamily="34" charset="0"/>
              </a:rPr>
              <a:t>λειτουργίας της ηλεκτρονικής πλατφόρμας θα ανακοινωθούν σε μεταγενέστερο στάδιο στην ιστοσελίδα της Υπηρεσίας Εξετάσεων </a:t>
            </a:r>
            <a:br>
              <a:rPr lang="el-GR" sz="2400" b="1" dirty="0">
                <a:solidFill>
                  <a:schemeClr val="bg2"/>
                </a:solidFill>
                <a:latin typeface="Arial" panose="020B0604020202020204" pitchFamily="34" charset="0"/>
                <a:cs typeface="Arial" panose="020B0604020202020204" pitchFamily="34" charset="0"/>
              </a:rPr>
            </a:br>
            <a:r>
              <a:rPr lang="el-GR" sz="2400" b="1" dirty="0">
                <a:solidFill>
                  <a:schemeClr val="bg2"/>
                </a:solidFill>
                <a:latin typeface="Arial" panose="020B0604020202020204" pitchFamily="34" charset="0"/>
                <a:cs typeface="Arial" panose="020B0604020202020204" pitchFamily="34" charset="0"/>
                <a:hlinkClick r:id="rId4"/>
              </a:rPr>
              <a:t>https://www.moec.gov.cy/ypexams</a:t>
            </a:r>
            <a:r>
              <a:rPr lang="el-GR" sz="2400" b="1" dirty="0">
                <a:solidFill>
                  <a:schemeClr val="bg2"/>
                </a:solidFill>
                <a:latin typeface="Arial" panose="020B0604020202020204" pitchFamily="34" charset="0"/>
                <a:cs typeface="Arial" panose="020B0604020202020204" pitchFamily="34" charset="0"/>
              </a:rPr>
              <a:t> </a:t>
            </a:r>
            <a:endParaRPr lang="el-GR" sz="2400" b="1" dirty="0">
              <a:solidFill>
                <a:schemeClr val="bg1"/>
              </a:solidFill>
              <a:latin typeface="Arial" panose="020B0604020202020204" pitchFamily="34" charset="0"/>
              <a:cs typeface="Arial" panose="020B0604020202020204" pitchFamily="34" charset="0"/>
            </a:endParaRPr>
          </a:p>
          <a:p>
            <a:pPr algn="just"/>
            <a:r>
              <a:rPr lang="el-GR" sz="17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οι υποψήφιοι θα μπορούν να υποβάλουν στην Υπηρεσία Εξετάσεων αίτημα για εκπρόθεσμη πληρωμή τελών ή αίτημα για απαλλαγή τελών ή αίτημα για επιστροφή τελών λόγω απαλλαγής, </a:t>
            </a:r>
            <a:r>
              <a:rPr lang="el-GR" sz="1700" b="1" u="sng" dirty="0">
                <a:solidFill>
                  <a:schemeClr val="bg2"/>
                </a:solidFill>
                <a:latin typeface="Arial" panose="020B0604020202020204" pitchFamily="34" charset="0"/>
                <a:cs typeface="Arial" panose="020B0604020202020204" pitchFamily="34" charset="0"/>
              </a:rPr>
              <a:t>για ακόμη πέντε (5) ημερολογιακές μέρες</a:t>
            </a:r>
            <a:r>
              <a:rPr lang="el-GR" sz="1700" b="1" dirty="0">
                <a:solidFill>
                  <a:schemeClr val="bg2"/>
                </a:solidFill>
                <a:latin typeface="Arial" panose="020B0604020202020204" pitchFamily="34" charset="0"/>
                <a:cs typeface="Arial" panose="020B0604020202020204" pitchFamily="34" charset="0"/>
              </a:rPr>
              <a:t>. </a:t>
            </a:r>
            <a:endParaRPr lang="en-US" sz="1700" b="1" dirty="0">
              <a:solidFill>
                <a:schemeClr val="bg2"/>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7A8CB54-82C9-AE38-A2D6-F380EC4FE6E2}"/>
              </a:ext>
            </a:extLst>
          </p:cNvPr>
          <p:cNvSpPr>
            <a:spLocks noGrp="1"/>
          </p:cNvSpPr>
          <p:nvPr>
            <p:ph type="dt" sz="half" idx="10"/>
          </p:nvPr>
        </p:nvSpPr>
        <p:spPr>
          <a:xfrm>
            <a:off x="9067800" y="6265882"/>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68212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1032162"/>
            <a:ext cx="9155856" cy="53167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sz="half" idx="2"/>
          </p:nvPr>
        </p:nvSpPr>
        <p:spPr>
          <a:xfrm>
            <a:off x="1431758" y="1606609"/>
            <a:ext cx="9613230" cy="4950601"/>
          </a:xfrm>
        </p:spPr>
        <p:txBody>
          <a:bodyPr>
            <a:normAutofit fontScale="85000" lnSpcReduction="10000"/>
          </a:bodyPr>
          <a:lstStyle/>
          <a:p>
            <a:pPr lvl="0" algn="just" defTabSz="685800">
              <a:lnSpc>
                <a:spcPct val="90000"/>
              </a:lnSpc>
              <a:spcBef>
                <a:spcPts val="750"/>
              </a:spcBef>
              <a:buSzTx/>
              <a:defRPr/>
            </a:pPr>
            <a:endParaRPr lang="el-GR"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just" defTabSz="685800">
              <a:lnSpc>
                <a:spcPct val="160000"/>
              </a:lnSpc>
              <a:spcBef>
                <a:spcPts val="750"/>
              </a:spcBef>
              <a:buSzTx/>
              <a:defRPr/>
            </a:pPr>
            <a:r>
              <a:rPr lang="el-GR" sz="3300" b="1" dirty="0">
                <a:solidFill>
                  <a:schemeClr val="bg1"/>
                </a:solidFill>
                <a:latin typeface="Arial" pitchFamily="34" charset="0"/>
                <a:cs typeface="Arial" pitchFamily="34" charset="0"/>
              </a:rPr>
              <a:t>Για σκοπούς Απόλυσης οι μαθητές </a:t>
            </a:r>
            <a:r>
              <a:rPr lang="el-GR" sz="3300" b="1" dirty="0">
                <a:solidFill>
                  <a:srgbClr val="FF0000"/>
                </a:solidFill>
                <a:effectLst>
                  <a:outerShdw blurRad="38100" dist="38100" dir="2700000" algn="tl">
                    <a:srgbClr val="000000">
                      <a:alpha val="43137"/>
                    </a:srgbClr>
                  </a:outerShdw>
                </a:effectLst>
                <a:latin typeface="Arial" pitchFamily="34" charset="0"/>
                <a:cs typeface="Arial" pitchFamily="34" charset="0"/>
              </a:rPr>
              <a:t>Λυκείου</a:t>
            </a:r>
            <a:r>
              <a:rPr lang="el-GR" sz="3300" b="1" dirty="0">
                <a:solidFill>
                  <a:schemeClr val="bg1"/>
                </a:solidFill>
                <a:latin typeface="Arial" pitchFamily="34" charset="0"/>
                <a:cs typeface="Arial" pitchFamily="34" charset="0"/>
              </a:rPr>
              <a:t> εξετάζονται στις </a:t>
            </a:r>
            <a:r>
              <a:rPr lang="el-GR" sz="3300" b="1" u="sng" dirty="0">
                <a:solidFill>
                  <a:schemeClr val="bg1"/>
                </a:solidFill>
                <a:latin typeface="Arial" pitchFamily="34" charset="0"/>
                <a:cs typeface="Arial" pitchFamily="34" charset="0"/>
              </a:rPr>
              <a:t>τελικές </a:t>
            </a:r>
            <a:r>
              <a:rPr lang="el-GR" sz="33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εξετάσεις </a:t>
            </a:r>
            <a:r>
              <a:rPr lang="el-GR" sz="3300" dirty="0">
                <a:solidFill>
                  <a:schemeClr val="bg1"/>
                </a:solidFill>
                <a:latin typeface="Arial" pitchFamily="34" charset="0"/>
                <a:cs typeface="Arial" pitchFamily="34" charset="0"/>
              </a:rPr>
              <a:t>στα</a:t>
            </a:r>
            <a:r>
              <a:rPr lang="el-GR" sz="3300" b="1" dirty="0">
                <a:solidFill>
                  <a:schemeClr val="bg1"/>
                </a:solidFill>
                <a:latin typeface="Arial" pitchFamily="34" charset="0"/>
                <a:cs typeface="Arial" pitchFamily="34" charset="0"/>
              </a:rPr>
              <a:t> εξής πέντε (5) μαθήματα:</a:t>
            </a: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Νέα Ελληνικά</a:t>
            </a:r>
            <a:r>
              <a:rPr lang="en-US" sz="3300" b="1" dirty="0">
                <a:solidFill>
                  <a:schemeClr val="bg1"/>
                </a:solidFill>
                <a:latin typeface="Arial" pitchFamily="34" charset="0"/>
                <a:cs typeface="Arial" pitchFamily="34" charset="0"/>
              </a:rPr>
              <a:t> </a:t>
            </a:r>
            <a:r>
              <a:rPr lang="el-GR" sz="3300" b="1" dirty="0">
                <a:solidFill>
                  <a:schemeClr val="bg1"/>
                </a:solidFill>
                <a:latin typeface="Arial" pitchFamily="34" charset="0"/>
                <a:cs typeface="Arial" pitchFamily="34" charset="0"/>
              </a:rPr>
              <a:t>και</a:t>
            </a:r>
            <a:endParaRPr lang="en-GB" sz="3300" b="1" dirty="0">
              <a:solidFill>
                <a:schemeClr val="bg1"/>
              </a:solidFill>
              <a:latin typeface="Arial" pitchFamily="34" charset="0"/>
              <a:cs typeface="Arial" pitchFamily="34" charset="0"/>
            </a:endParaRP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 τέσσερα (4) μαθήματα Κατεύθυνσης</a:t>
            </a:r>
            <a:r>
              <a:rPr lang="en-GB" sz="3300" b="1" dirty="0">
                <a:solidFill>
                  <a:schemeClr val="bg1"/>
                </a:solidFill>
                <a:latin typeface="Arial" pitchFamily="34" charset="0"/>
                <a:cs typeface="Arial" pitchFamily="34" charset="0"/>
              </a:rPr>
              <a:t>,</a:t>
            </a:r>
            <a:r>
              <a:rPr lang="el-GR" sz="3300" b="1" dirty="0">
                <a:solidFill>
                  <a:schemeClr val="bg1"/>
                </a:solidFill>
                <a:latin typeface="Arial" pitchFamily="34" charset="0"/>
                <a:cs typeface="Arial" pitchFamily="34" charset="0"/>
              </a:rPr>
              <a:t> τα οποία επέλεξαν για τη Γ΄ τάξη Λυκείου, σύμφωνα με την Κατεύθυνση που ακολουθούν</a:t>
            </a:r>
            <a:r>
              <a:rPr lang="en-GB" sz="3300" b="1" dirty="0">
                <a:solidFill>
                  <a:schemeClr val="bg1"/>
                </a:solidFill>
                <a:latin typeface="Arial" pitchFamily="34" charset="0"/>
                <a:cs typeface="Arial" pitchFamily="34" charset="0"/>
              </a:rPr>
              <a:t>.</a:t>
            </a:r>
            <a:endParaRPr lang="el-GR" sz="3300" b="1" dirty="0">
              <a:solidFill>
                <a:schemeClr val="bg1"/>
              </a:solidFill>
              <a:latin typeface="Arial" pitchFamily="34" charset="0"/>
              <a:cs typeface="Arial" pitchFamily="34" charset="0"/>
            </a:endParaRPr>
          </a:p>
          <a:p>
            <a:pPr algn="just"/>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79A575CD-0040-8368-97D1-89871B2EDB0B}"/>
              </a:ext>
            </a:extLst>
          </p:cNvPr>
          <p:cNvSpPr>
            <a:spLocks noGrp="1"/>
          </p:cNvSpPr>
          <p:nvPr>
            <p:ph type="dt" sz="half" idx="10"/>
          </p:nvPr>
        </p:nvSpPr>
        <p:spPr>
          <a:xfrm>
            <a:off x="8913191" y="5984879"/>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85507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49" y="97400"/>
            <a:ext cx="10617106" cy="4222376"/>
          </a:xfrm>
        </p:spPr>
        <p:txBody>
          <a:bodyPr/>
          <a:lstStyle/>
          <a:p>
            <a:r>
              <a:rPr lang="el-GR" b="1" cap="none" dirty="0">
                <a:solidFill>
                  <a:schemeClr val="bg1"/>
                </a:solidFill>
                <a:latin typeface="Arial" panose="020B0604020202020204" pitchFamily="34" charset="0"/>
                <a:cs typeface="Arial" panose="020B0604020202020204" pitchFamily="34" charset="0"/>
              </a:rPr>
              <a:t>Π.Ε.Π. 202</a:t>
            </a:r>
            <a:r>
              <a:rPr lang="en-US" b="1" cap="none" dirty="0">
                <a:solidFill>
                  <a:schemeClr val="bg1"/>
                </a:solidFill>
                <a:latin typeface="Arial" panose="020B0604020202020204" pitchFamily="34" charset="0"/>
                <a:cs typeface="Arial" panose="020B0604020202020204" pitchFamily="34" charset="0"/>
              </a:rPr>
              <a:t>6</a:t>
            </a:r>
            <a:r>
              <a:rPr lang="el-GR" b="1" cap="none" dirty="0">
                <a:solidFill>
                  <a:schemeClr val="bg1"/>
                </a:solidFill>
                <a:latin typeface="Arial" panose="020B0604020202020204" pitchFamily="34" charset="0"/>
                <a:cs typeface="Arial" panose="020B0604020202020204" pitchFamily="34" charset="0"/>
              </a:rPr>
              <a:t>     (17): </a:t>
            </a: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l-GR" b="1" dirty="0">
                <a:solidFill>
                  <a:schemeClr val="bg1"/>
                </a:solidFill>
              </a:rPr>
              <a:t>ΑΠΑΛΛΑΓΗ ΤΕΛΩΝ</a:t>
            </a:r>
            <a:br>
              <a:rPr lang="el-GR" b="1" dirty="0">
                <a:solidFill>
                  <a:schemeClr val="bg1"/>
                </a:solidFill>
              </a:rPr>
            </a:br>
            <a:r>
              <a:rPr lang="el-GR" b="1" dirty="0">
                <a:solidFill>
                  <a:schemeClr val="bg1"/>
                </a:solidFill>
              </a:rPr>
              <a:t/>
            </a:r>
            <a:br>
              <a:rPr lang="el-GR" b="1" dirty="0">
                <a:solidFill>
                  <a:schemeClr val="bg1"/>
                </a:solidFill>
              </a:rPr>
            </a:br>
            <a:r>
              <a:rPr lang="el-GR" b="1" dirty="0">
                <a:solidFill>
                  <a:schemeClr val="bg1"/>
                </a:solidFill>
              </a:rPr>
              <a:t/>
            </a:r>
            <a:br>
              <a:rPr lang="el-GR" b="1" dirty="0">
                <a:solidFill>
                  <a:schemeClr val="bg1"/>
                </a:solidFill>
              </a:rPr>
            </a:br>
            <a:endParaRPr lang="el-GR" b="1" dirty="0">
              <a:solidFill>
                <a:schemeClr val="bg1"/>
              </a:solidFill>
            </a:endParaRPr>
          </a:p>
        </p:txBody>
      </p:sp>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3" name="Text Placeholder 2">
            <a:extLst>
              <a:ext uri="{FF2B5EF4-FFF2-40B4-BE49-F238E27FC236}">
                <a16:creationId xmlns:a16="http://schemas.microsoft.com/office/drawing/2014/main" id="{00B8C2B0-DDA3-83B7-9C3B-8A0948E45674}"/>
              </a:ext>
            </a:extLst>
          </p:cNvPr>
          <p:cNvSpPr txBox="1">
            <a:spLocks/>
          </p:cNvSpPr>
          <p:nvPr/>
        </p:nvSpPr>
        <p:spPr>
          <a:xfrm>
            <a:off x="669472" y="2013856"/>
            <a:ext cx="10117061" cy="3869420"/>
          </a:xfrm>
          <a:prstGeom prst="rect">
            <a:avLst/>
          </a:prstGeom>
        </p:spPr>
        <p:txBody>
          <a:bodyPr anchor="ctr" anchorCtr="1"/>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Αναμένεται σύντομα ανακοίνωση από το Υπουργείο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Παιδείας, Αθλητισμού και Νεολαίας για τις κατηγορίες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που δικαιούνται απαλλαγή από τα τέλη των ΠΕΠ 2026. </a:t>
            </a:r>
            <a:endParaRPr lang="en-GB" sz="2700" b="1" dirty="0">
              <a:solidFill>
                <a:schemeClr val="bg1"/>
              </a:solidFill>
            </a:endParaRPr>
          </a:p>
        </p:txBody>
      </p:sp>
    </p:spTree>
    <p:extLst>
      <p:ext uri="{BB962C8B-B14F-4D97-AF65-F5344CB8AC3E}">
        <p14:creationId xmlns:p14="http://schemas.microsoft.com/office/powerpoint/2010/main" val="4172281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844" y="177273"/>
            <a:ext cx="11615057" cy="938463"/>
          </a:xfrm>
        </p:spPr>
        <p:txBody>
          <a:bodyPr>
            <a:noAutofit/>
          </a:bodyPr>
          <a:lstStyle/>
          <a:p>
            <a:r>
              <a:rPr lang="el-GR" sz="3200" b="1" cap="none" dirty="0">
                <a:solidFill>
                  <a:prstClr val="black">
                    <a:lumMod val="75000"/>
                    <a:lumOff val="25000"/>
                  </a:prstClr>
                </a:solidFill>
                <a:latin typeface="Arial" panose="020B0604020202020204" pitchFamily="34" charset="0"/>
                <a:cs typeface="Arial" panose="020B0604020202020204" pitchFamily="34" charset="0"/>
              </a:rPr>
              <a:t/>
            </a:r>
            <a:br>
              <a:rPr lang="el-GR" sz="3200" b="1" cap="none" dirty="0">
                <a:solidFill>
                  <a:prstClr val="black">
                    <a:lumMod val="75000"/>
                    <a:lumOff val="25000"/>
                  </a:prstClr>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a:t>
            </a:r>
            <a:r>
              <a:rPr lang="en-US" sz="3200" b="1" cap="none" dirty="0">
                <a:solidFill>
                  <a:schemeClr val="bg1"/>
                </a:solidFill>
                <a:latin typeface="Arial" panose="020B0604020202020204" pitchFamily="34" charset="0"/>
                <a:ea typeface="+mn-ea"/>
                <a:cs typeface="Arial" panose="020B0604020202020204" pitchFamily="34" charset="0"/>
              </a:rPr>
              <a:t>6</a:t>
            </a:r>
            <a:r>
              <a:rPr lang="el-GR" sz="3200" b="1" cap="none" dirty="0">
                <a:solidFill>
                  <a:schemeClr val="bg1"/>
                </a:solidFill>
                <a:latin typeface="Arial" panose="020B0604020202020204" pitchFamily="34" charset="0"/>
                <a:ea typeface="+mn-ea"/>
                <a:cs typeface="Arial" panose="020B0604020202020204" pitchFamily="34" charset="0"/>
              </a:rPr>
              <a:t> (18):</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a:t>
            </a:r>
            <a:endParaRPr lang="en-GB" sz="3200" u="sng"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537855" y="1729046"/>
            <a:ext cx="9735733" cy="4742221"/>
          </a:xfrm>
          <a:solidFill>
            <a:schemeClr val="accent6">
              <a:lumMod val="75000"/>
            </a:schemeClr>
          </a:solidFill>
          <a:ln>
            <a:solidFill>
              <a:srgbClr val="FFFF00"/>
            </a:solidFill>
          </a:ln>
        </p:spPr>
        <p:txBody>
          <a:bodyPr anchor="ctr" anchorCtr="1">
            <a:normAutofit/>
          </a:bodyPr>
          <a:lstStyle/>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Μετά την υποβολή της αίτησης οι υποψήφιοι για τις Στρατιωτικές </a:t>
            </a:r>
          </a:p>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Σχολές Ελλάδας υποβάλλουν στο Υπουργείο Άμυνας αντίγραφο </a:t>
            </a:r>
          </a:p>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της Αίτησης</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συμμετοχής στις </a:t>
            </a:r>
            <a:r>
              <a:rPr lang="el-GR" sz="2400" b="1" cap="none" dirty="0" err="1">
                <a:solidFill>
                  <a:schemeClr val="bg1"/>
                </a:solidFill>
                <a:latin typeface="Arial" pitchFamily="34" charset="0"/>
                <a:cs typeface="Arial" pitchFamily="34" charset="0"/>
              </a:rPr>
              <a:t>Παγκύπριες</a:t>
            </a:r>
            <a:r>
              <a:rPr lang="el-GR" sz="2400" b="1" cap="none" dirty="0">
                <a:solidFill>
                  <a:schemeClr val="bg1"/>
                </a:solidFill>
                <a:latin typeface="Arial" pitchFamily="34" charset="0"/>
                <a:cs typeface="Arial" pitchFamily="34" charset="0"/>
              </a:rPr>
              <a:t> Εξετάσεις μαζί με τα </a:t>
            </a:r>
          </a:p>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απαραίτητα δικαιολογητικά </a:t>
            </a:r>
            <a:r>
              <a:rPr lang="el-GR" sz="2400" b="1" u="sng" cap="none" dirty="0">
                <a:solidFill>
                  <a:schemeClr val="bg2"/>
                </a:solidFill>
                <a:latin typeface="Arial" pitchFamily="34" charset="0"/>
                <a:cs typeface="Arial" pitchFamily="34" charset="0"/>
              </a:rPr>
              <a:t>μέχρι τις </a:t>
            </a:r>
            <a:r>
              <a:rPr lang="en-US" sz="2400" b="1" u="sng" cap="none" dirty="0">
                <a:solidFill>
                  <a:schemeClr val="bg2"/>
                </a:solidFill>
                <a:latin typeface="Arial" pitchFamily="34" charset="0"/>
                <a:cs typeface="Arial" pitchFamily="34" charset="0"/>
              </a:rPr>
              <a:t>2</a:t>
            </a:r>
            <a:r>
              <a:rPr lang="el-GR" sz="2400" b="1" u="sng" cap="none" dirty="0">
                <a:solidFill>
                  <a:schemeClr val="bg2"/>
                </a:solidFill>
                <a:latin typeface="Arial" pitchFamily="34" charset="0"/>
                <a:cs typeface="Arial" pitchFamily="34" charset="0"/>
              </a:rPr>
              <a:t>0/3/202</a:t>
            </a:r>
            <a:r>
              <a:rPr lang="en-US" sz="2400" b="1" u="sng" cap="none" dirty="0">
                <a:solidFill>
                  <a:schemeClr val="bg2"/>
                </a:solidFill>
                <a:latin typeface="Arial" pitchFamily="34" charset="0"/>
                <a:cs typeface="Arial" pitchFamily="34" charset="0"/>
              </a:rPr>
              <a:t>6</a:t>
            </a:r>
            <a:r>
              <a:rPr lang="el-GR" sz="2400" b="1" cap="none" dirty="0">
                <a:solidFill>
                  <a:schemeClr val="bg1"/>
                </a:solidFill>
                <a:latin typeface="Arial" panose="020B0604020202020204" pitchFamily="34" charset="0"/>
                <a:cs typeface="Arial" panose="020B0604020202020204" pitchFamily="34" charset="0"/>
              </a:rPr>
              <a:t>. </a:t>
            </a:r>
          </a:p>
          <a:p>
            <a:pPr lvl="0" algn="just" latinLnBrk="1">
              <a:lnSpc>
                <a:spcPct val="150000"/>
              </a:lnSpc>
              <a:spcBef>
                <a:spcPts val="0"/>
              </a:spcBef>
              <a:buSzTx/>
            </a:pPr>
            <a:r>
              <a:rPr lang="el-GR" sz="2400" b="1" cap="none" dirty="0">
                <a:solidFill>
                  <a:schemeClr val="bg1"/>
                </a:solidFill>
                <a:latin typeface="Arial" panose="020B0604020202020204" pitchFamily="34" charset="0"/>
                <a:cs typeface="Arial" panose="020B0604020202020204" pitchFamily="34" charset="0"/>
              </a:rPr>
              <a:t>Για τις Στρατιωτικές Σχολές να μελετηθούν πολύ </a:t>
            </a:r>
            <a:r>
              <a:rPr lang="el-GR" sz="2400" b="1" u="sng" cap="none" dirty="0">
                <a:solidFill>
                  <a:schemeClr val="bg1"/>
                </a:solidFill>
                <a:latin typeface="Arial" panose="020B0604020202020204" pitchFamily="34" charset="0"/>
                <a:cs typeface="Arial" panose="020B0604020202020204" pitchFamily="34" charset="0"/>
              </a:rPr>
              <a:t>προσεκτικά οι </a:t>
            </a:r>
          </a:p>
          <a:p>
            <a:pPr lvl="0" algn="just" latinLnBrk="1">
              <a:lnSpc>
                <a:spcPct val="150000"/>
              </a:lnSpc>
              <a:spcBef>
                <a:spcPts val="0"/>
              </a:spcBef>
              <a:buSzTx/>
            </a:pPr>
            <a:r>
              <a:rPr lang="el-GR" sz="2400" b="1" u="sng" cap="none" dirty="0">
                <a:solidFill>
                  <a:schemeClr val="bg1"/>
                </a:solidFill>
                <a:latin typeface="Arial" panose="020B0604020202020204" pitchFamily="34" charset="0"/>
                <a:cs typeface="Arial" panose="020B0604020202020204" pitchFamily="34" charset="0"/>
              </a:rPr>
              <a:t>σελίδες 97-116 του Οδηγού ΠΕΠ τόμος Α’</a:t>
            </a:r>
            <a:r>
              <a:rPr lang="en-US" sz="2400" b="1" cap="none" dirty="0">
                <a:solidFill>
                  <a:schemeClr val="bg1"/>
                </a:solidFill>
                <a:latin typeface="Arial" panose="020B0604020202020204" pitchFamily="34" charset="0"/>
                <a:cs typeface="Arial" panose="020B0604020202020204" pitchFamily="34" charset="0"/>
              </a:rPr>
              <a:t>:</a:t>
            </a:r>
            <a:r>
              <a:rPr lang="el-GR" sz="2400" b="1" cap="none" dirty="0">
                <a:solidFill>
                  <a:schemeClr val="bg1"/>
                </a:solidFill>
                <a:latin typeface="Arial" panose="020B0604020202020204" pitchFamily="34" charset="0"/>
                <a:cs typeface="Arial" panose="020B0604020202020204" pitchFamily="34" charset="0"/>
              </a:rPr>
              <a:t> </a:t>
            </a:r>
          </a:p>
          <a:p>
            <a:pPr lvl="0" algn="just" latinLnBrk="1">
              <a:lnSpc>
                <a:spcPct val="150000"/>
              </a:lnSpc>
              <a:spcBef>
                <a:spcPts val="0"/>
              </a:spcBef>
              <a:buSzTx/>
            </a:pPr>
            <a:r>
              <a:rPr lang="en-US" sz="2400" b="1" cap="none" dirty="0">
                <a:solidFill>
                  <a:schemeClr val="bg1"/>
                </a:solidFill>
                <a:latin typeface="Arial" panose="020B0604020202020204" pitchFamily="34" charset="0"/>
                <a:cs typeface="Arial" panose="020B0604020202020204" pitchFamily="34" charset="0"/>
                <a:hlinkClick r:id="rId3"/>
              </a:rPr>
              <a:t>https://sch.cy/mc/1118/odigos_exetaseon_tomos_a_2026.pdf</a:t>
            </a:r>
            <a:r>
              <a:rPr lang="el-GR" sz="2400" b="1" cap="none" dirty="0">
                <a:solidFill>
                  <a:schemeClr val="bg1"/>
                </a:solidFill>
                <a:latin typeface="Arial" panose="020B0604020202020204" pitchFamily="34" charset="0"/>
                <a:cs typeface="Arial" panose="020B0604020202020204" pitchFamily="34" charset="0"/>
              </a:rPr>
              <a:t>  </a:t>
            </a:r>
            <a:endParaRPr lang="en-US" sz="2400" b="1" cap="none" dirty="0">
              <a:solidFill>
                <a:schemeClr val="bg1"/>
              </a:solidFill>
              <a:latin typeface="Arial" panose="020B0604020202020204" pitchFamily="34" charset="0"/>
              <a:cs typeface="Arial" panose="020B0604020202020204" pitchFamily="34" charset="0"/>
            </a:endParaRPr>
          </a:p>
          <a:p>
            <a:pPr lvl="0" algn="just" latinLnBrk="1">
              <a:lnSpc>
                <a:spcPct val="150000"/>
              </a:lnSpc>
              <a:spcBef>
                <a:spcPts val="0"/>
              </a:spcBef>
              <a:buSzTx/>
            </a:pPr>
            <a:endParaRPr lang="en-GB" sz="2400"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18259" y="113914"/>
            <a:ext cx="1484642" cy="1470925"/>
          </a:xfrm>
          <a:prstGeom prst="rect">
            <a:avLst/>
          </a:prstGeom>
        </p:spPr>
      </p:pic>
      <p:sp>
        <p:nvSpPr>
          <p:cNvPr id="6" name="Date Placeholder 5">
            <a:extLst>
              <a:ext uri="{FF2B5EF4-FFF2-40B4-BE49-F238E27FC236}">
                <a16:creationId xmlns:a16="http://schemas.microsoft.com/office/drawing/2014/main" id="{EBE0D3D4-28F0-DD51-8807-1CD540579B59}"/>
              </a:ext>
            </a:extLst>
          </p:cNvPr>
          <p:cNvSpPr>
            <a:spLocks noGrp="1"/>
          </p:cNvSpPr>
          <p:nvPr>
            <p:ph type="dt" sz="half" idx="10"/>
          </p:nvPr>
        </p:nvSpPr>
        <p:spPr>
          <a:xfrm>
            <a:off x="9282545" y="647126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508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12115800" cy="6749142"/>
          </a:xfrm>
        </p:spPr>
        <p:txBody>
          <a:bodyPr>
            <a:normAutofit fontScale="90000"/>
          </a:bodyPr>
          <a:lstStyle/>
          <a:p>
            <a:pPr algn="ctr"/>
            <a:r>
              <a:rPr lang="el-GR" sz="2800" cap="none" dirty="0">
                <a:solidFill>
                  <a:schemeClr val="bg1"/>
                </a:solidFill>
                <a:latin typeface="Arial" panose="020B0604020202020204" pitchFamily="34" charset="0"/>
                <a:cs typeface="Arial" panose="020B0604020202020204" pitchFamily="34" charset="0"/>
              </a:rPr>
              <a:t>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b="1" cap="none" dirty="0">
                <a:solidFill>
                  <a:schemeClr val="bg1"/>
                </a:solidFill>
                <a:latin typeface="Arial" panose="020B0604020202020204" pitchFamily="34" charset="0"/>
                <a:cs typeface="Arial" panose="020B0604020202020204" pitchFamily="34" charset="0"/>
              </a:rPr>
              <a:t>Προκαταρκτικές Εξετάσεις Υπουργείου Άμυνας: </a:t>
            </a: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Υγειονομική εξέταση</a:t>
            </a:r>
            <a:r>
              <a:rPr lang="en-US" sz="2800" cap="none" dirty="0">
                <a:solidFill>
                  <a:schemeClr val="bg1"/>
                </a:solidFill>
                <a:latin typeface="Arial" panose="020B0604020202020204" pitchFamily="34" charset="0"/>
                <a:cs typeface="Arial" panose="020B0604020202020204" pitchFamily="34" charset="0"/>
              </a:rPr>
              <a:t> </a:t>
            </a:r>
            <a:r>
              <a:rPr lang="en-US" sz="2800" u="sng" cap="none" dirty="0">
                <a:solidFill>
                  <a:schemeClr val="bg1"/>
                </a:solidFill>
                <a:latin typeface="Arial" panose="020B0604020202020204" pitchFamily="34" charset="0"/>
                <a:cs typeface="Arial" panose="020B0604020202020204" pitchFamily="34" charset="0"/>
              </a:rPr>
              <a:t>30</a:t>
            </a:r>
            <a:r>
              <a:rPr lang="el-GR" sz="2800" u="sng" cap="none" dirty="0">
                <a:solidFill>
                  <a:schemeClr val="bg1"/>
                </a:solidFill>
                <a:latin typeface="Arial" panose="020B0604020202020204" pitchFamily="34" charset="0"/>
                <a:cs typeface="Arial" panose="020B0604020202020204" pitchFamily="34" charset="0"/>
              </a:rPr>
              <a:t> Μαρτίου μέχρι 9 Απριλίου 2026</a:t>
            </a: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Αθλητική δοκιμασία </a:t>
            </a:r>
            <a:r>
              <a:rPr lang="el-GR" sz="2800" u="sng" cap="none" dirty="0">
                <a:solidFill>
                  <a:schemeClr val="bg1"/>
                </a:solidFill>
                <a:latin typeface="Arial" panose="020B0604020202020204" pitchFamily="34" charset="0"/>
                <a:cs typeface="Arial" panose="020B0604020202020204" pitchFamily="34" charset="0"/>
              </a:rPr>
              <a:t>14 Απριλίου μέχρι 15 Απριλίου  2026</a:t>
            </a: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Ψυχοτεχνική δοκιμασία </a:t>
            </a:r>
            <a:r>
              <a:rPr lang="el-GR" sz="2800" u="sng" cap="none" dirty="0">
                <a:solidFill>
                  <a:schemeClr val="bg1"/>
                </a:solidFill>
                <a:latin typeface="Arial" panose="020B0604020202020204" pitchFamily="34" charset="0"/>
                <a:cs typeface="Arial" panose="020B0604020202020204" pitchFamily="34" charset="0"/>
              </a:rPr>
              <a:t>18 Απριλίου 2026</a:t>
            </a: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Διεξάγονται πριν από τις </a:t>
            </a:r>
            <a:r>
              <a:rPr lang="el-GR" sz="2800" cap="none" dirty="0" err="1">
                <a:solidFill>
                  <a:schemeClr val="bg1"/>
                </a:solidFill>
                <a:latin typeface="Arial" panose="020B0604020202020204" pitchFamily="34" charset="0"/>
                <a:cs typeface="Arial" panose="020B0604020202020204" pitchFamily="34" charset="0"/>
              </a:rPr>
              <a:t>Παγκύπριες</a:t>
            </a:r>
            <a:r>
              <a:rPr lang="el-GR" sz="2800" cap="none" dirty="0">
                <a:solidFill>
                  <a:schemeClr val="bg1"/>
                </a:solidFill>
                <a:latin typeface="Arial" panose="020B0604020202020204" pitchFamily="34" charset="0"/>
                <a:cs typeface="Arial" panose="020B0604020202020204" pitchFamily="34" charset="0"/>
              </a:rPr>
              <a:t> Εξετάσεις Πρόσβασης (συνήθως</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το τρίμηνο Μαρτίου – Μαΐου κάθε έτους).</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Οι υποψήφιοι θα πρέπει να ενημερώνονται για τις ημερομηνίες, τον </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τόπο διεξαγωγής των εξετάσεων, καθώς και για τα αποτελέσματα παρακολουθώντας τακτικά την</a:t>
            </a:r>
            <a:br>
              <a:rPr lang="el-GR" sz="2800" cap="none" dirty="0">
                <a:solidFill>
                  <a:schemeClr val="bg1"/>
                </a:solidFill>
                <a:latin typeface="Arial" panose="020B0604020202020204" pitchFamily="34" charset="0"/>
                <a:cs typeface="Arial" panose="020B0604020202020204" pitchFamily="34" charset="0"/>
              </a:rPr>
            </a:br>
            <a:r>
              <a:rPr lang="el-GR" sz="2800" cap="none" dirty="0">
                <a:solidFill>
                  <a:schemeClr val="bg1"/>
                </a:solidFill>
                <a:latin typeface="Arial" panose="020B0604020202020204" pitchFamily="34" charset="0"/>
                <a:cs typeface="Arial" panose="020B0604020202020204" pitchFamily="34" charset="0"/>
              </a:rPr>
              <a:t>ιστοσελίδα του Υπουργείου Άμυνας: </a:t>
            </a:r>
            <a:r>
              <a:rPr lang="el-GR" sz="2800" cap="none" dirty="0">
                <a:solidFill>
                  <a:schemeClr val="bg2"/>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www.mod.gov.cy</a:t>
            </a:r>
            <a:r>
              <a:rPr lang="el-GR" sz="2800" cap="none" dirty="0">
                <a:solidFill>
                  <a:schemeClr val="bg2"/>
                </a:solidFill>
                <a:latin typeface="Arial" panose="020B0604020202020204" pitchFamily="34" charset="0"/>
                <a:cs typeface="Arial" panose="020B0604020202020204" pitchFamily="34" charset="0"/>
              </a:rPr>
              <a:t> </a:t>
            </a:r>
            <a:r>
              <a:rPr lang="el-GR" sz="2800" cap="none" dirty="0">
                <a:solidFill>
                  <a:schemeClr val="bg1"/>
                </a:solidFill>
                <a:latin typeface="Arial" panose="020B0604020202020204" pitchFamily="34" charset="0"/>
                <a:cs typeface="Arial" panose="020B0604020202020204" pitchFamily="34" charset="0"/>
              </a:rPr>
              <a:t/>
            </a:r>
            <a:br>
              <a:rPr lang="el-GR" sz="2800" cap="none" dirty="0">
                <a:solidFill>
                  <a:schemeClr val="bg1"/>
                </a:solidFill>
                <a:latin typeface="Arial" panose="020B0604020202020204" pitchFamily="34" charset="0"/>
                <a:cs typeface="Arial" panose="020B0604020202020204" pitchFamily="34" charset="0"/>
              </a:rPr>
            </a:br>
            <a:r>
              <a:rPr lang="en-US" sz="2800" b="1" u="sng" cap="none" dirty="0">
                <a:solidFill>
                  <a:srgbClr val="0070C0"/>
                </a:solidFill>
                <a:latin typeface="Arial" panose="020B0604020202020204" pitchFamily="34" charset="0"/>
                <a:cs typeface="Arial" panose="020B0604020202020204" pitchFamily="34" charset="0"/>
              </a:rPr>
              <a:t/>
            </a:r>
            <a:br>
              <a:rPr lang="en-US" sz="2800" b="1" u="sng" cap="none" dirty="0">
                <a:solidFill>
                  <a:srgbClr val="0070C0"/>
                </a:solidFill>
                <a:latin typeface="Arial" panose="020B0604020202020204" pitchFamily="34" charset="0"/>
                <a:cs typeface="Arial" panose="020B0604020202020204" pitchFamily="34" charset="0"/>
              </a:rPr>
            </a:br>
            <a:r>
              <a:rPr lang="en-US" sz="2800" b="1" u="sng" cap="none" dirty="0">
                <a:solidFill>
                  <a:srgbClr val="0070C0"/>
                </a:solidFill>
                <a:latin typeface="Arial" panose="020B0604020202020204" pitchFamily="34" charset="0"/>
                <a:cs typeface="Arial" panose="020B0604020202020204" pitchFamily="34" charset="0"/>
              </a:rPr>
              <a:t/>
            </a:r>
            <a:br>
              <a:rPr lang="en-US" sz="2800" b="1" u="sng" cap="none" dirty="0">
                <a:solidFill>
                  <a:srgbClr val="0070C0"/>
                </a:solidFill>
                <a:latin typeface="Arial" panose="020B0604020202020204" pitchFamily="34" charset="0"/>
                <a:cs typeface="Arial" panose="020B0604020202020204" pitchFamily="34" charset="0"/>
              </a:rPr>
            </a:br>
            <a:r>
              <a:rPr lang="el-GR" sz="2800" b="1" u="sng" cap="none" dirty="0">
                <a:solidFill>
                  <a:srgbClr val="0070C0"/>
                </a:solidFill>
                <a:latin typeface="Arial" panose="020B0604020202020204" pitchFamily="34" charset="0"/>
                <a:cs typeface="Arial" panose="020B0604020202020204" pitchFamily="34" charset="0"/>
              </a:rPr>
              <a:t/>
            </a:r>
            <a:br>
              <a:rPr lang="el-GR" sz="2800" b="1" u="sng" cap="none" dirty="0">
                <a:solidFill>
                  <a:srgbClr val="0070C0"/>
                </a:solidFill>
                <a:latin typeface="Arial" panose="020B0604020202020204" pitchFamily="34" charset="0"/>
                <a:cs typeface="Arial" panose="020B0604020202020204" pitchFamily="34" charset="0"/>
              </a:rPr>
            </a:br>
            <a:r>
              <a:rPr lang="el-GR" sz="2800" b="1" u="sng" cap="none" dirty="0">
                <a:solidFill>
                  <a:srgbClr val="0070C0"/>
                </a:solidFill>
                <a:latin typeface="Arial" panose="020B0604020202020204" pitchFamily="34" charset="0"/>
                <a:cs typeface="Arial" panose="020B0604020202020204" pitchFamily="34" charset="0"/>
              </a:rPr>
              <a:t/>
            </a:r>
            <a:br>
              <a:rPr lang="el-GR" sz="2800" b="1" u="sng" cap="none" dirty="0">
                <a:solidFill>
                  <a:srgbClr val="0070C0"/>
                </a:solidFill>
                <a:latin typeface="Arial" panose="020B0604020202020204" pitchFamily="34" charset="0"/>
                <a:cs typeface="Arial" panose="020B0604020202020204" pitchFamily="34" charset="0"/>
              </a:rPr>
            </a:br>
            <a:endParaRPr lang="en-US" sz="2800" b="1" cap="none" dirty="0">
              <a:solidFill>
                <a:srgbClr val="0070C0"/>
              </a:solidFill>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06793579-8A61-819B-8DCD-67491A1D265F}"/>
              </a:ext>
            </a:extLst>
          </p:cNvPr>
          <p:cNvSpPr txBox="1"/>
          <p:nvPr/>
        </p:nvSpPr>
        <p:spPr>
          <a:xfrm>
            <a:off x="2103121" y="158661"/>
            <a:ext cx="8254538" cy="2554545"/>
          </a:xfrm>
          <a:prstGeom prst="rect">
            <a:avLst/>
          </a:prstGeom>
          <a:solidFill>
            <a:schemeClr val="accent6">
              <a:lumMod val="75000"/>
            </a:schemeClr>
          </a:solidFill>
        </p:spPr>
        <p:txBody>
          <a:bodyPr wrap="square">
            <a:sp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a:t>
            </a:r>
            <a:r>
              <a:rPr lang="en-US" sz="3200" b="1" cap="none" dirty="0">
                <a:solidFill>
                  <a:schemeClr val="bg1"/>
                </a:solidFill>
                <a:latin typeface="Arial" panose="020B0604020202020204" pitchFamily="34" charset="0"/>
                <a:ea typeface="+mn-ea"/>
                <a:cs typeface="Arial" panose="020B0604020202020204" pitchFamily="34" charset="0"/>
              </a:rPr>
              <a:t>6</a:t>
            </a:r>
            <a:r>
              <a:rPr lang="el-GR" sz="3200" b="1" cap="none" dirty="0">
                <a:solidFill>
                  <a:schemeClr val="bg1"/>
                </a:solidFill>
                <a:latin typeface="Arial" panose="020B0604020202020204" pitchFamily="34" charset="0"/>
                <a:ea typeface="+mn-ea"/>
                <a:cs typeface="Arial" panose="020B0604020202020204" pitchFamily="34" charset="0"/>
              </a:rPr>
              <a:t>     (19):</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p>
          <a:p>
            <a:endParaRPr lang="el-GR" sz="3200" b="1" u="sng" cap="none" dirty="0">
              <a:solidFill>
                <a:schemeClr val="bg1"/>
              </a:solidFill>
              <a:latin typeface="Arial" panose="020B0604020202020204" pitchFamily="34" charset="0"/>
              <a:cs typeface="Arial" panose="020B0604020202020204" pitchFamily="34" charset="0"/>
            </a:endParaRPr>
          </a:p>
          <a:p>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   </a:t>
            </a:r>
          </a:p>
          <a:p>
            <a:pPr algn="ctr"/>
            <a:r>
              <a:rPr lang="en-GB" sz="3200" b="1" u="sng" cap="none" dirty="0">
                <a:solidFill>
                  <a:schemeClr val="bg1"/>
                </a:solidFill>
                <a:latin typeface="Arial" pitchFamily="34" charset="0"/>
                <a:cs typeface="Arial" pitchFamily="34" charset="0"/>
                <a:hlinkClick r:id="rId2">
                  <a:extLst>
                    <a:ext uri="{A12FA001-AC4F-418D-AE19-62706E023703}">
                      <ahyp:hlinkClr xmlns="" xmlns:ahyp="http://schemas.microsoft.com/office/drawing/2018/hyperlinkcolor" val="tx"/>
                    </a:ext>
                  </a:extLst>
                </a:hlinkClick>
              </a:rPr>
              <a:t>www.mod.gov.cy</a:t>
            </a:r>
            <a:endParaRPr lang="en-US" sz="3200" dirty="0">
              <a:solidFill>
                <a:schemeClr val="bg1"/>
              </a:solidFill>
            </a:endParaRPr>
          </a:p>
          <a:p>
            <a:r>
              <a:rPr lang="el-GR" sz="3200" b="1" u="sng" cap="none" dirty="0">
                <a:solidFill>
                  <a:schemeClr val="bg1"/>
                </a:solidFill>
                <a:latin typeface="Arial" panose="020B0604020202020204" pitchFamily="34" charset="0"/>
                <a:cs typeface="Arial" panose="020B0604020202020204" pitchFamily="34" charset="0"/>
              </a:rPr>
              <a:t> </a:t>
            </a:r>
            <a:endParaRPr lang="en-US" sz="3200" dirty="0"/>
          </a:p>
        </p:txBody>
      </p:sp>
      <p:sp>
        <p:nvSpPr>
          <p:cNvPr id="5" name="Date Placeholder 4">
            <a:extLst>
              <a:ext uri="{FF2B5EF4-FFF2-40B4-BE49-F238E27FC236}">
                <a16:creationId xmlns:a16="http://schemas.microsoft.com/office/drawing/2014/main" id="{D3E36CFD-A4E3-A173-F071-C846B0BEAC81}"/>
              </a:ext>
            </a:extLst>
          </p:cNvPr>
          <p:cNvSpPr>
            <a:spLocks noGrp="1"/>
          </p:cNvSpPr>
          <p:nvPr>
            <p:ph type="dt" sz="half" idx="10"/>
          </p:nvPr>
        </p:nvSpPr>
        <p:spPr>
          <a:xfrm>
            <a:off x="9448800" y="6384017"/>
            <a:ext cx="2743200" cy="365125"/>
          </a:xfrm>
        </p:spPr>
        <p:txBody>
          <a:bodyPr/>
          <a:lstStyle/>
          <a:p>
            <a:r>
              <a:rPr lang="el-GR" dirty="0">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42211559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4163-48C4-A621-0F92-B10279025F92}"/>
              </a:ext>
            </a:extLst>
          </p:cNvPr>
          <p:cNvSpPr>
            <a:spLocks noGrp="1"/>
          </p:cNvSpPr>
          <p:nvPr>
            <p:ph type="title"/>
          </p:nvPr>
        </p:nvSpPr>
        <p:spPr>
          <a:xfrm>
            <a:off x="582613" y="203651"/>
            <a:ext cx="9905998" cy="1478570"/>
          </a:xfrm>
        </p:spPr>
        <p:txBody>
          <a:bodyPr>
            <a:normAutofit fontScale="90000"/>
          </a:bodyPr>
          <a:lstStyle/>
          <a:p>
            <a:r>
              <a:rPr lang="el-GR" b="1" u="sng" cap="none" dirty="0">
                <a:solidFill>
                  <a:schemeClr val="bg1"/>
                </a:solidFill>
                <a:latin typeface="Arial" panose="020B0604020202020204" pitchFamily="34" charset="0"/>
                <a:cs typeface="Arial" panose="020B0604020202020204" pitchFamily="34" charset="0"/>
              </a:rPr>
              <a:t>ΣΤΡΑΤΙΩΤΙΚΕΣ ΣΧΟΛΕΣ ΕΛΛΑΔΑΣ   </a:t>
            </a:r>
            <a:br>
              <a:rPr lang="el-GR" b="1" u="sng" cap="none" dirty="0">
                <a:solidFill>
                  <a:schemeClr val="bg1"/>
                </a:solidFill>
                <a:latin typeface="Arial" panose="020B0604020202020204" pitchFamily="34" charset="0"/>
                <a:cs typeface="Arial" panose="020B0604020202020204" pitchFamily="34" charset="0"/>
              </a:rPr>
            </a:br>
            <a:r>
              <a:rPr lang="en-GB" b="1" u="sng" cap="none" dirty="0">
                <a:solidFill>
                  <a:schemeClr val="bg1"/>
                </a:solidFill>
                <a:latin typeface="Arial" pitchFamily="34" charset="0"/>
                <a:cs typeface="Arial" pitchFamily="34" charset="0"/>
                <a:hlinkClick r:id="rId2">
                  <a:extLst>
                    <a:ext uri="{A12FA001-AC4F-418D-AE19-62706E023703}">
                      <ahyp:hlinkClr xmlns="" xmlns:ahyp="http://schemas.microsoft.com/office/drawing/2018/hyperlinkcolor" val="tx"/>
                    </a:ext>
                  </a:extLst>
                </a:hlinkClick>
              </a:rPr>
              <a:t>www.mod.gov.cy</a:t>
            </a:r>
            <a:r>
              <a:rPr lang="en-US" dirty="0">
                <a:solidFill>
                  <a:schemeClr val="bg1"/>
                </a:solidFill>
              </a:rPr>
              <a:t/>
            </a:r>
            <a:br>
              <a:rPr lang="en-US" dirty="0">
                <a:solidFill>
                  <a:schemeClr val="bg1"/>
                </a:solidFill>
              </a:rPr>
            </a:br>
            <a:endParaRPr lang="en-CY" dirty="0"/>
          </a:p>
        </p:txBody>
      </p:sp>
      <p:sp>
        <p:nvSpPr>
          <p:cNvPr id="3" name="Date Placeholder 2">
            <a:extLst>
              <a:ext uri="{FF2B5EF4-FFF2-40B4-BE49-F238E27FC236}">
                <a16:creationId xmlns:a16="http://schemas.microsoft.com/office/drawing/2014/main" id="{45255739-9085-17BB-1E61-41BDC3F34148}"/>
              </a:ext>
            </a:extLst>
          </p:cNvPr>
          <p:cNvSpPr>
            <a:spLocks noGrp="1"/>
          </p:cNvSpPr>
          <p:nvPr>
            <p:ph type="dt" sz="half" idx="10"/>
          </p:nvPr>
        </p:nvSpPr>
        <p:spPr/>
        <p:txBody>
          <a:bodyPr/>
          <a:lstStyle/>
          <a:p>
            <a:r>
              <a:rPr lang="el-GR"/>
              <a:t>Υπηρεσία Συμβουλευτικής και Επαγγελματικής Αγωγής, Φεβρουάριος 2026</a:t>
            </a:r>
            <a:endParaRPr lang="en-GB"/>
          </a:p>
        </p:txBody>
      </p:sp>
      <p:pic>
        <p:nvPicPr>
          <p:cNvPr id="5" name="Picture 4">
            <a:extLst>
              <a:ext uri="{FF2B5EF4-FFF2-40B4-BE49-F238E27FC236}">
                <a16:creationId xmlns:a16="http://schemas.microsoft.com/office/drawing/2014/main" id="{5B0D1F93-B267-7112-4F06-2FBA2CC876B0}"/>
              </a:ext>
            </a:extLst>
          </p:cNvPr>
          <p:cNvPicPr>
            <a:picLocks noChangeAspect="1"/>
          </p:cNvPicPr>
          <p:nvPr/>
        </p:nvPicPr>
        <p:blipFill>
          <a:blip r:embed="rId3"/>
          <a:stretch>
            <a:fillRect/>
          </a:stretch>
        </p:blipFill>
        <p:spPr>
          <a:xfrm>
            <a:off x="4322166" y="874471"/>
            <a:ext cx="6166445" cy="5779878"/>
          </a:xfrm>
          <a:prstGeom prst="rect">
            <a:avLst/>
          </a:prstGeom>
        </p:spPr>
      </p:pic>
    </p:spTree>
    <p:extLst>
      <p:ext uri="{BB962C8B-B14F-4D97-AF65-F5344CB8AC3E}">
        <p14:creationId xmlns:p14="http://schemas.microsoft.com/office/powerpoint/2010/main" val="1178814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FFD8-4202-EC4E-DBAE-74920A4871CD}"/>
              </a:ext>
            </a:extLst>
          </p:cNvPr>
          <p:cNvSpPr>
            <a:spLocks noGrp="1"/>
          </p:cNvSpPr>
          <p:nvPr>
            <p:ph type="title"/>
          </p:nvPr>
        </p:nvSpPr>
        <p:spPr>
          <a:xfrm>
            <a:off x="418204" y="609600"/>
            <a:ext cx="10505990" cy="809708"/>
          </a:xfrm>
        </p:spPr>
        <p:txBody>
          <a:bodyPr>
            <a:normAutofit fontScale="90000"/>
          </a:bodyPr>
          <a:lstStyle/>
          <a:p>
            <a:r>
              <a:rPr lang="el-GR" sz="3200" b="1" u="sng" cap="none" dirty="0">
                <a:solidFill>
                  <a:schemeClr val="bg1"/>
                </a:solidFill>
                <a:latin typeface="Arial" panose="020B0604020202020204" pitchFamily="34" charset="0"/>
                <a:ea typeface="+mn-ea"/>
                <a:cs typeface="Arial" panose="020B0604020202020204" pitchFamily="34" charset="0"/>
              </a:rPr>
              <a:t>Π.Ε.Π. 202</a:t>
            </a:r>
            <a:r>
              <a:rPr lang="en-US" sz="3200" b="1" u="sng" cap="none" dirty="0">
                <a:solidFill>
                  <a:schemeClr val="bg1"/>
                </a:solidFill>
                <a:latin typeface="Arial" panose="020B0604020202020204" pitchFamily="34" charset="0"/>
                <a:ea typeface="+mn-ea"/>
                <a:cs typeface="Arial" panose="020B0604020202020204" pitchFamily="34" charset="0"/>
              </a:rPr>
              <a:t>6</a:t>
            </a:r>
            <a:r>
              <a:rPr lang="el-GR" sz="3200" b="1" u="sng" cap="none" dirty="0">
                <a:solidFill>
                  <a:schemeClr val="bg1"/>
                </a:solidFill>
                <a:latin typeface="Arial" panose="020B0604020202020204" pitchFamily="34" charset="0"/>
                <a:ea typeface="+mn-ea"/>
                <a:cs typeface="Arial" panose="020B0604020202020204" pitchFamily="34" charset="0"/>
              </a:rPr>
              <a:t>   (20) :</a:t>
            </a:r>
            <a:r>
              <a:rPr lang="el-GR" sz="3200" b="1" u="sng" cap="none" dirty="0">
                <a:solidFill>
                  <a:schemeClr val="bg1"/>
                </a:solidFill>
                <a:latin typeface="Arial" panose="020B0604020202020204" pitchFamily="34" charset="0"/>
                <a:cs typeface="Arial" panose="020B0604020202020204" pitchFamily="34" charset="0"/>
              </a:rPr>
              <a:t> Αίτηση για Παροχή Διευκολύνσεων </a:t>
            </a:r>
            <a:endParaRPr lang="en-US" sz="3200" u="sng" dirty="0"/>
          </a:p>
        </p:txBody>
      </p:sp>
      <p:pic>
        <p:nvPicPr>
          <p:cNvPr id="4" name="Picture 3">
            <a:extLst>
              <a:ext uri="{FF2B5EF4-FFF2-40B4-BE49-F238E27FC236}">
                <a16:creationId xmlns:a16="http://schemas.microsoft.com/office/drawing/2014/main" id="{22AF5BC2-A546-E6A7-67DB-318793ECB9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6C7F6D7D-8554-A4B2-C96C-FACECB4C2BA2}"/>
              </a:ext>
            </a:extLst>
          </p:cNvPr>
          <p:cNvSpPr txBox="1"/>
          <p:nvPr/>
        </p:nvSpPr>
        <p:spPr>
          <a:xfrm>
            <a:off x="1141411" y="1419308"/>
            <a:ext cx="9590756" cy="4616648"/>
          </a:xfrm>
          <a:prstGeom prst="rect">
            <a:avLst/>
          </a:prstGeom>
          <a:noFill/>
        </p:spPr>
        <p:txBody>
          <a:bodyPr wrap="square">
            <a:spAutoFit/>
          </a:bodyPr>
          <a:lstStyle/>
          <a:p>
            <a:pPr lvl="0" algn="just">
              <a:lnSpc>
                <a:spcPct val="150000"/>
              </a:lnSpc>
            </a:pPr>
            <a:r>
              <a:rPr lang="el-GR" sz="2800" b="1" baseline="0" dirty="0">
                <a:solidFill>
                  <a:schemeClr val="bg1"/>
                </a:solidFill>
                <a:latin typeface="Arial" panose="020B0604020202020204" pitchFamily="34" charset="0"/>
                <a:cs typeface="Arial" panose="020B0604020202020204" pitchFamily="34" charset="0"/>
              </a:rPr>
              <a:t>Με την Αίτηση</a:t>
            </a:r>
            <a:r>
              <a:rPr lang="el-GR" sz="2800" b="1"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για συμμετοχή στις Παγκύπριες Εξετάσεις,</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οι υποψήφιοι που ανήκουν στην Κατηγορία </a:t>
            </a:r>
            <a:r>
              <a:rPr lang="el-GR" sz="2800" b="1" baseline="0" dirty="0">
                <a:solidFill>
                  <a:srgbClr val="FF0000"/>
                </a:solidFill>
                <a:latin typeface="Arial" panose="020B0604020202020204" pitchFamily="34" charset="0"/>
                <a:cs typeface="Arial" panose="020B0604020202020204" pitchFamily="34" charset="0"/>
              </a:rPr>
              <a:t>«</a:t>
            </a:r>
            <a:r>
              <a:rPr lang="el-GR" sz="2800" b="1" dirty="0">
                <a:solidFill>
                  <a:srgbClr val="FF0000"/>
                </a:solidFill>
                <a:latin typeface="Arial" panose="020B0604020202020204" pitchFamily="34" charset="0"/>
                <a:cs typeface="Arial" panose="020B0604020202020204" pitchFamily="34" charset="0"/>
              </a:rPr>
              <a:t>Ά</a:t>
            </a:r>
            <a:r>
              <a:rPr lang="el-GR" sz="2800" b="1" baseline="0" dirty="0">
                <a:solidFill>
                  <a:srgbClr val="FF0000"/>
                </a:solidFill>
                <a:latin typeface="Arial" panose="020B0604020202020204" pitchFamily="34" charset="0"/>
                <a:cs typeface="Arial" panose="020B0604020202020204" pitchFamily="34" charset="0"/>
              </a:rPr>
              <a:t>τομα με Ειδικές Ανάγκες» </a:t>
            </a:r>
            <a:r>
              <a:rPr lang="el-GR" sz="2800" b="1" baseline="0" dirty="0">
                <a:solidFill>
                  <a:schemeClr val="bg1"/>
                </a:solidFill>
                <a:latin typeface="Arial" panose="020B0604020202020204" pitchFamily="34" charset="0"/>
                <a:cs typeface="Arial" panose="020B0604020202020204" pitchFamily="34" charset="0"/>
              </a:rPr>
              <a:t>υποβάλλουν ηλεκτρονική αίτηση προς την Υπηρεσία Εξετάσεων για παροχή Διευκολύνσεων με όλα τα αναγκαία δικαιολογητικά</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ΕΕΕΑΕ, Ιατρική </a:t>
            </a:r>
            <a:r>
              <a:rPr lang="el-GR" sz="2800" b="1" dirty="0">
                <a:solidFill>
                  <a:schemeClr val="bg1"/>
                </a:solidFill>
                <a:latin typeface="Arial" panose="020B0604020202020204" pitchFamily="34" charset="0"/>
                <a:cs typeface="Arial" panose="020B0604020202020204" pitchFamily="34" charset="0"/>
              </a:rPr>
              <a:t>Β</a:t>
            </a:r>
            <a:r>
              <a:rPr lang="el-GR" sz="2800" b="1" baseline="0" dirty="0">
                <a:solidFill>
                  <a:schemeClr val="bg1"/>
                </a:solidFill>
                <a:latin typeface="Arial" panose="020B0604020202020204" pitchFamily="34" charset="0"/>
                <a:cs typeface="Arial" panose="020B0604020202020204" pitchFamily="34" charset="0"/>
              </a:rPr>
              <a:t>εβαίωση). Άτομα με Κατ΄ Οίκον Εκπαίδευση υποβάλλουν επίσης αντίστοιχη Αίτηση.</a:t>
            </a:r>
            <a:endParaRPr lang="el-GR" sz="2800" b="1" dirty="0">
              <a:solidFill>
                <a:schemeClr val="bg1"/>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8CD7A496-500C-A95D-D723-C528ABBB4172}"/>
              </a:ext>
            </a:extLst>
          </p:cNvPr>
          <p:cNvSpPr>
            <a:spLocks noGrp="1"/>
          </p:cNvSpPr>
          <p:nvPr>
            <p:ph type="dt" sz="half" idx="10"/>
          </p:nvPr>
        </p:nvSpPr>
        <p:spPr>
          <a:xfrm>
            <a:off x="8904201" y="624840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36637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4214" y="477669"/>
            <a:ext cx="9779669" cy="861236"/>
          </a:xfrm>
        </p:spPr>
        <p:txBody>
          <a:bodyPr>
            <a:normAutofit/>
          </a:bodyPr>
          <a:lstStyle/>
          <a:p>
            <a:pPr lvl="0" latinLnBrk="1">
              <a:lnSpc>
                <a:spcPct val="100000"/>
              </a:lnSpc>
              <a:spcBef>
                <a:spcPts val="0"/>
              </a:spcBef>
            </a:pPr>
            <a:r>
              <a:rPr lang="el-GR" sz="3200" b="1" cap="none" dirty="0">
                <a:solidFill>
                  <a:schemeClr val="bg1"/>
                </a:solidFill>
                <a:latin typeface="Arial" panose="020B0604020202020204" pitchFamily="34" charset="0"/>
                <a:ea typeface="+mn-ea"/>
                <a:cs typeface="Arial" panose="020B0604020202020204" pitchFamily="34" charset="0"/>
              </a:rPr>
              <a:t>ΑΙΤΗΣΗ/ΜΗΧΑΝΟΓΡΑΦΙΚΟ ΔΕΛΤΙΟ ΕΛΛΑΔΑΣ  (1)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57988" y="1920240"/>
            <a:ext cx="10407317" cy="4336098"/>
          </a:xfrm>
        </p:spPr>
        <p:txBody>
          <a:bodyPr/>
          <a:lstStyle/>
          <a:p>
            <a:pPr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altLang="en-US" sz="3200" b="1" cap="none" dirty="0">
                <a:solidFill>
                  <a:srgbClr val="002060"/>
                </a:solidFill>
                <a:latin typeface="Arial" panose="020B0604020202020204" pitchFamily="34" charset="0"/>
                <a:cs typeface="Arial" panose="020B0604020202020204" pitchFamily="34" charset="0"/>
              </a:rPr>
              <a:t>Ιούλιος</a:t>
            </a:r>
            <a:r>
              <a:rPr lang="en-US" altLang="en-US" sz="3200" b="1" cap="none" dirty="0">
                <a:solidFill>
                  <a:srgbClr val="002060"/>
                </a:solidFill>
                <a:latin typeface="Arial" panose="020B0604020202020204" pitchFamily="34" charset="0"/>
                <a:cs typeface="Arial" panose="020B0604020202020204" pitchFamily="34" charset="0"/>
              </a:rPr>
              <a:t> 2026</a:t>
            </a:r>
            <a:endParaRPr lang="el-GR" altLang="en-US" sz="3200" b="1" cap="none" dirty="0">
              <a:solidFill>
                <a:srgbClr val="002060"/>
              </a:solidFill>
              <a:latin typeface="Arial" panose="020B0604020202020204" pitchFamily="34" charset="0"/>
              <a:cs typeface="Arial" panose="020B0604020202020204" pitchFamily="34" charset="0"/>
            </a:endParaRP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Β΄ΦΑΣΗ </a:t>
            </a:r>
            <a:r>
              <a:rPr lang="el-GR" altLang="en-US" sz="2800" b="1" dirty="0">
                <a:solidFill>
                  <a:srgbClr val="002060"/>
                </a:solidFill>
                <a:latin typeface="Arial" pitchFamily="34" charset="0"/>
                <a:cs typeface="Arial" pitchFamily="34" charset="0"/>
              </a:rPr>
              <a:t>ΔΙΑΔΙΚΑΣΙΑΣ για πρΟσβαση                 </a:t>
            </a:r>
          </a:p>
          <a:p>
            <a:pPr latinLnBrk="1">
              <a:lnSpc>
                <a:spcPct val="100000"/>
              </a:lnSpc>
              <a:spcBef>
                <a:spcPts val="0"/>
              </a:spcBef>
              <a:buClr>
                <a:srgbClr val="009999"/>
              </a:buClr>
              <a:buSzPct val="120000"/>
            </a:pPr>
            <a:r>
              <a:rPr lang="el-GR" altLang="en-US" sz="2800" b="1" dirty="0">
                <a:solidFill>
                  <a:srgbClr val="002060"/>
                </a:solidFill>
                <a:latin typeface="Arial" pitchFamily="34" charset="0"/>
                <a:cs typeface="Arial" pitchFamily="34" charset="0"/>
              </a:rPr>
              <a:t>                     στα </a:t>
            </a:r>
            <a:r>
              <a:rPr lang="el-GR" altLang="en-US" sz="2800" b="1" dirty="0" err="1">
                <a:solidFill>
                  <a:srgbClr val="002060"/>
                </a:solidFill>
                <a:latin typeface="Arial" pitchFamily="34" charset="0"/>
                <a:cs typeface="Arial" pitchFamily="34" charset="0"/>
              </a:rPr>
              <a:t>αει</a:t>
            </a:r>
            <a:r>
              <a:rPr lang="el-GR" altLang="en-US" sz="2800" b="1" dirty="0">
                <a:solidFill>
                  <a:srgbClr val="002060"/>
                </a:solidFill>
                <a:latin typeface="Arial" pitchFamily="34" charset="0"/>
                <a:cs typeface="Arial" pitchFamily="34" charset="0"/>
              </a:rPr>
              <a:t> ΕλλΑδας</a:t>
            </a:r>
          </a:p>
          <a:p>
            <a:pPr lvl="0"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8000" lvl="0" indent="-447675" latinLnBrk="1">
              <a:lnSpc>
                <a:spcPct val="100000"/>
              </a:lnSpc>
              <a:spcBef>
                <a:spcPts val="0"/>
              </a:spcBef>
              <a:buClr>
                <a:srgbClr val="FF0000"/>
              </a:buClr>
              <a:buSzPct val="120000"/>
              <a:buFont typeface="Wingdings" panose="05000000000000000000" pitchFamily="2" charset="2"/>
              <a:buChar char="Ø"/>
            </a:pPr>
            <a:r>
              <a:rPr lang="el-GR"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Δήλωση Σειράς Προτίμησης για </a:t>
            </a:r>
          </a:p>
          <a:p>
            <a:pPr lvl="0" latinLnBrk="1">
              <a:lnSpc>
                <a:spcPct val="100000"/>
              </a:lnSpc>
              <a:spcBef>
                <a:spcPts val="0"/>
              </a:spcBef>
              <a:buClr>
                <a:srgbClr val="44546A">
                  <a:lumMod val="60000"/>
                  <a:lumOff val="40000"/>
                </a:srgbClr>
              </a:buClr>
              <a:buSzPct val="120000"/>
            </a:pP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Σχολές/Τμήματα της Ελλάδας </a:t>
            </a:r>
          </a:p>
          <a:p>
            <a:pPr marL="108000" lvl="0" indent="-447675" latinLnBrk="1">
              <a:lnSpc>
                <a:spcPct val="100000"/>
              </a:lnSpc>
              <a:spcBef>
                <a:spcPts val="0"/>
              </a:spcBef>
              <a:buClr>
                <a:srgbClr val="44546A">
                  <a:lumMod val="60000"/>
                  <a:lumOff val="40000"/>
                </a:srgbClr>
              </a:buClr>
              <a:buSzPct val="120000"/>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4" name="Picture 3"/>
          <p:cNvPicPr>
            <a:picLocks noChangeAspect="1"/>
          </p:cNvPicPr>
          <p:nvPr/>
        </p:nvPicPr>
        <p:blipFill>
          <a:blip r:embed="rId3"/>
          <a:stretch>
            <a:fillRect/>
          </a:stretch>
        </p:blipFill>
        <p:spPr>
          <a:xfrm>
            <a:off x="7325250" y="3521815"/>
            <a:ext cx="3840055" cy="28585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1660" y="141227"/>
            <a:ext cx="1334139" cy="1321813"/>
          </a:xfrm>
          <a:prstGeom prst="rect">
            <a:avLst/>
          </a:prstGeom>
        </p:spPr>
      </p:pic>
      <p:pic>
        <p:nvPicPr>
          <p:cNvPr id="7" name="Picture 6" descr="ID# 2101 - Badge of the Flag of Greece - Presentation Clipart">
            <a:extLst>
              <a:ext uri="{FF2B5EF4-FFF2-40B4-BE49-F238E27FC236}">
                <a16:creationId xmlns:a16="http://schemas.microsoft.com/office/drawing/2014/main" id="{5C9ACB14-9C16-D5A4-DBCC-266205A51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695" y="1920240"/>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E5034666-7C01-80B9-6453-058E8513D119}"/>
              </a:ext>
            </a:extLst>
          </p:cNvPr>
          <p:cNvSpPr>
            <a:spLocks noGrp="1"/>
          </p:cNvSpPr>
          <p:nvPr>
            <p:ph type="dt" sz="half" idx="10"/>
          </p:nvPr>
        </p:nvSpPr>
        <p:spPr>
          <a:xfrm>
            <a:off x="9141342" y="6343903"/>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831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4159" y="890336"/>
            <a:ext cx="10743682" cy="59129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(2)</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26432" y="2077567"/>
            <a:ext cx="8734926" cy="3288517"/>
          </a:xfrm>
        </p:spPr>
        <p:txBody>
          <a:bodyPr>
            <a:normAutofit lnSpcReduction="10000"/>
          </a:bodyPr>
          <a:lstStyle/>
          <a:p>
            <a:pPr lvl="0" algn="just"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Κύπριοι απόφοιτοι εντάσσονται στην Κατηγορία:</a:t>
            </a:r>
          </a:p>
          <a:p>
            <a:pPr lvl="0" algn="just" defTabSz="685800">
              <a:lnSpc>
                <a:spcPct val="150000"/>
              </a:lnSpc>
              <a:spcBef>
                <a:spcPts val="750"/>
              </a:spcBef>
              <a:buSzTx/>
            </a:pPr>
            <a:r>
              <a:rPr lang="el-GR" sz="3600" b="1" cap="none" dirty="0">
                <a:solidFill>
                  <a:schemeClr val="bg2"/>
                </a:solidFill>
                <a:latin typeface="Arial" pitchFamily="34" charset="0"/>
                <a:cs typeface="Arial" pitchFamily="34" charset="0"/>
              </a:rPr>
              <a:t>Αλλοδαπών/Αλλογενών αποφοίτων Λυκείων / ΤΕΣΕΚ ή αντίστοιχων σχολείων Κρατών - Μελών της Ε.Ε.</a:t>
            </a:r>
          </a:p>
          <a:p>
            <a:endParaRPr lang="en-GB" sz="24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63032" y="22881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4D74B15B-2306-2668-9795-284589F16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7F54A71-BB8B-47BD-0E64-462BFB0355C7}"/>
              </a:ext>
            </a:extLst>
          </p:cNvPr>
          <p:cNvSpPr>
            <a:spLocks noGrp="1"/>
          </p:cNvSpPr>
          <p:nvPr>
            <p:ph type="dt" sz="half" idx="10"/>
          </p:nvPr>
        </p:nvSpPr>
        <p:spPr>
          <a:xfrm>
            <a:off x="8888679" y="626406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590875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02D0FC-9688-7B61-EF27-BC6F9767390A}"/>
              </a:ext>
            </a:extLst>
          </p:cNvPr>
          <p:cNvSpPr>
            <a:spLocks noGrp="1"/>
          </p:cNvSpPr>
          <p:nvPr>
            <p:ph type="dt" sz="half" idx="10"/>
          </p:nvPr>
        </p:nvSpPr>
        <p:spPr/>
        <p:txBody>
          <a:bodyPr/>
          <a:lstStyle/>
          <a:p>
            <a:r>
              <a:rPr lang="el-GR" dirty="0">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a:extLst>
              <a:ext uri="{FF2B5EF4-FFF2-40B4-BE49-F238E27FC236}">
                <a16:creationId xmlns:a16="http://schemas.microsoft.com/office/drawing/2014/main" id="{D9EF0E92-BD5A-F1B1-B9A9-983FA74201F7}"/>
              </a:ext>
            </a:extLst>
          </p:cNvPr>
          <p:cNvSpPr>
            <a:spLocks noGrp="1"/>
          </p:cNvSpPr>
          <p:nvPr>
            <p:ph type="title"/>
          </p:nvPr>
        </p:nvSpPr>
        <p:spPr>
          <a:xfrm>
            <a:off x="980048" y="2826684"/>
            <a:ext cx="9906000" cy="2852738"/>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cap="none" dirty="0">
                <a:solidFill>
                  <a:schemeClr val="bg1"/>
                </a:solidFill>
                <a:latin typeface="Arial" panose="020B0604020202020204" pitchFamily="34" charset="0"/>
                <a:cs typeface="Arial" panose="020B0604020202020204" pitchFamily="34" charset="0"/>
              </a:rPr>
              <a:t>ΑΙΤΗΣΗ/ΜΗΧΑΝΟΓΡΑΦΙΚΟ ΔΕΛΤΙΟ ΕΛΛΑΔΑΣ  (3)</a:t>
            </a: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Σύμφωνα με τις οδηγίες του Υπουργείου Παιδείας, Θρησκευμάτων και</a:t>
            </a:r>
            <a:br>
              <a:rPr lang="el-GR" sz="2200"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Αθλητισμού της Ελλάδας για το έτος 2026, στην κατηγορία Αποφοίτων Λυκείων ή αντίστοιχων σχολείων κρατών - μελών της Ευρωπαϊκής Ένωσης, υπάγονται οι απόφοιτοι σχολείων, εφόσον:</a:t>
            </a:r>
            <a:br>
              <a:rPr lang="el-GR" sz="2200"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
            </a:r>
            <a:br>
              <a:rPr lang="el-GR" sz="2200"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α) ο ένας τουλάχιστον από τους γονείς των υποψηφίων δεν έχει την ελληνική</a:t>
            </a:r>
            <a:br>
              <a:rPr lang="el-GR" sz="2200"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καταγωγή,</a:t>
            </a:r>
            <a:br>
              <a:rPr lang="el-GR" sz="2200"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β) έχουν παρακολουθήσει με πλήρη φοίτηση τουλάχιστον τις δύο τελευταίες τάξεις του λυκείου ή αντίστοιχου σχολείου σε χώρα της αλλοδαπής. </a:t>
            </a: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cap="none" dirty="0">
                <a:solidFill>
                  <a:schemeClr val="bg1"/>
                </a:solidFill>
                <a:latin typeface="Arial" pitchFamily="34" charset="0"/>
                <a:cs typeface="Arial" pitchFamily="34" charset="0"/>
              </a:rPr>
              <a:t/>
            </a:r>
            <a:br>
              <a:rPr lang="el-GR" sz="3600" cap="none" dirty="0">
                <a:solidFill>
                  <a:schemeClr val="bg1"/>
                </a:solidFill>
                <a:latin typeface="Arial" pitchFamily="34" charset="0"/>
                <a:cs typeface="Arial" pitchFamily="34" charset="0"/>
              </a:rPr>
            </a:br>
            <a:endParaRPr lang="en-US" dirty="0">
              <a:solidFill>
                <a:schemeClr val="bg1"/>
              </a:solidFill>
            </a:endParaRPr>
          </a:p>
        </p:txBody>
      </p:sp>
    </p:spTree>
    <p:extLst>
      <p:ext uri="{BB962C8B-B14F-4D97-AF65-F5344CB8AC3E}">
        <p14:creationId xmlns:p14="http://schemas.microsoft.com/office/powerpoint/2010/main" val="3406451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962526" y="1027591"/>
            <a:ext cx="9781674" cy="1470925"/>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cap="none" dirty="0">
                <a:solidFill>
                  <a:schemeClr val="bg1"/>
                </a:solidFill>
                <a:latin typeface="Arial" panose="020B0604020202020204" pitchFamily="34" charset="0"/>
                <a:cs typeface="Arial" panose="020B0604020202020204" pitchFamily="34" charset="0"/>
              </a:rPr>
              <a:t>ΑΙΤΗΣΗ/ΜΗΧΑΝΟΓΡΑΦΙΚΟ ΔΕΛΤΙΟ ΕΛΛΑΔΑΣ  (4)</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όλης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ΑΕΙ Ελλάδας. </a:t>
            </a:r>
            <a:r>
              <a:rPr lang="el-GR" sz="3600" cap="none" dirty="0">
                <a:solidFill>
                  <a:schemeClr val="bg1"/>
                </a:solidFill>
                <a:latin typeface="Arial" pitchFamily="34" charset="0"/>
                <a:cs typeface="Arial" pitchFamily="34" charset="0"/>
              </a:rPr>
              <a:t/>
            </a:r>
            <a:br>
              <a:rPr lang="el-GR" sz="3600" cap="none" dirty="0">
                <a:solidFill>
                  <a:schemeClr val="bg1"/>
                </a:solidFill>
                <a:latin typeface="Arial" pitchFamily="34" charset="0"/>
                <a:cs typeface="Arial" pitchFamily="34" charset="0"/>
              </a:rPr>
            </a:br>
            <a:endParaRPr lang="en-US" dirty="0">
              <a:solidFill>
                <a:schemeClr val="bg1"/>
              </a:solidFill>
            </a:endParaRPr>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24723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360099553"/>
              </p:ext>
            </p:extLst>
          </p:nvPr>
        </p:nvGraphicFramePr>
        <p:xfrm>
          <a:off x="1289384" y="3274080"/>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pic>
        <p:nvPicPr>
          <p:cNvPr id="4" name="Picture 3" descr="ID# 2101 - Badge of the Flag of Greece - Presentation Clipart">
            <a:extLst>
              <a:ext uri="{FF2B5EF4-FFF2-40B4-BE49-F238E27FC236}">
                <a16:creationId xmlns:a16="http://schemas.microsoft.com/office/drawing/2014/main" id="{64278290-F3D4-3129-809E-B14A256423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54842"/>
            <a:ext cx="1130968"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3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3369" y="421696"/>
            <a:ext cx="10005261" cy="658957"/>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(5)</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5305" y="1268316"/>
            <a:ext cx="10005261" cy="5322750"/>
          </a:xfrm>
        </p:spPr>
        <p:txBody>
          <a:bodyPr>
            <a:noAutofit/>
          </a:bodyPr>
          <a:lstStyle/>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καλούνται να δηλώσουν τις Σχολές/Τμήματα των ΑΕΙ Ελλάδας που παρουσιάζονται</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στο Μηχανογραφικό Δελτίο, το οποίο</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ανακοινώνεται από το Υπουργείο Παιδείας και Θρησκευμάτων της Ελλάδας</a:t>
            </a:r>
            <a:r>
              <a:rPr lang="en-GB" sz="2400" b="1" cap="none" dirty="0">
                <a:solidFill>
                  <a:schemeClr val="bg1"/>
                </a:solidFill>
                <a:latin typeface="Arial" pitchFamily="34" charset="0"/>
                <a:cs typeface="Arial" pitchFamily="34" charset="0"/>
              </a:rPr>
              <a:t> (Y</a:t>
            </a:r>
            <a:r>
              <a:rPr lang="el-GR" sz="2400" b="1" cap="none" dirty="0">
                <a:solidFill>
                  <a:schemeClr val="bg1"/>
                </a:solidFill>
                <a:latin typeface="Arial" pitchFamily="34" charset="0"/>
                <a:cs typeface="Arial" pitchFamily="34" charset="0"/>
              </a:rPr>
              <a:t>ΠΕΘ</a:t>
            </a:r>
            <a:r>
              <a:rPr lang="en-GB" sz="2400" b="1" cap="none" dirty="0">
                <a:solidFill>
                  <a:schemeClr val="bg1"/>
                </a:solidFill>
                <a:latin typeface="Arial" pitchFamily="34" charset="0"/>
                <a:cs typeface="Arial" pitchFamily="34" charset="0"/>
              </a:rPr>
              <a:t>)</a:t>
            </a:r>
            <a:r>
              <a:rPr lang="el-GR" sz="2400" b="1" cap="none" dirty="0">
                <a:solidFill>
                  <a:schemeClr val="bg1"/>
                </a:solidFill>
                <a:latin typeface="Arial" pitchFamily="34" charset="0"/>
                <a:cs typeface="Arial" pitchFamily="34" charset="0"/>
              </a:rPr>
              <a:t> </a:t>
            </a:r>
            <a:r>
              <a:rPr lang="el-GR" sz="2400" b="1" u="sng" cap="none" dirty="0">
                <a:solidFill>
                  <a:srgbClr val="FF0000"/>
                </a:solidFill>
                <a:latin typeface="Arial" pitchFamily="34" charset="0"/>
                <a:cs typeface="Arial" pitchFamily="34" charset="0"/>
              </a:rPr>
              <a:t>τον Ιούλιο</a:t>
            </a:r>
            <a:r>
              <a:rPr lang="el-GR" sz="2400" b="1" cap="none" dirty="0">
                <a:solidFill>
                  <a:srgbClr val="FF0000"/>
                </a:solidFill>
                <a:latin typeface="Arial" pitchFamily="34" charset="0"/>
                <a:cs typeface="Arial" pitchFamily="34" charset="0"/>
              </a:rPr>
              <a:t>.</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όποιες αλλαγές στο Σύστημα της Τριτοβάθμιας Εκπαίδευσης της Ελλάδας, επηρεάζουν τη λειτουργία των ΑΕΙ της χώρας, τις προϋποθέσεις εισαγωγής σε αυτά και κατά συνέπεια και το Μηχανογραφικό Δελτίο των Αλλοδαπών Αλλογενών.</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Οποιαδήποτε επέμβαση από το ΥΠΑΝ της Κύπρου στο Μηχανογραφικό Δελτίο της Ελλάδας είναι </a:t>
            </a:r>
            <a:r>
              <a:rPr lang="el-GR" sz="2400" b="1" u="sng" cap="none" dirty="0">
                <a:solidFill>
                  <a:srgbClr val="FF0000"/>
                </a:solidFill>
                <a:latin typeface="Arial" pitchFamily="34" charset="0"/>
                <a:cs typeface="Arial" pitchFamily="34" charset="0"/>
              </a:rPr>
              <a:t>ΑΔΥΝΑΤΗ.</a:t>
            </a:r>
          </a:p>
          <a:p>
            <a:pPr lvl="0" algn="just" defTabSz="685800">
              <a:lnSpc>
                <a:spcPct val="100000"/>
              </a:lnSpc>
              <a:spcBef>
                <a:spcPts val="1200"/>
              </a:spcBef>
              <a:spcAft>
                <a:spcPts val="1200"/>
              </a:spcAft>
              <a:buSzTx/>
            </a:pPr>
            <a:endParaRPr lang="el-GR" sz="2800" b="1" cap="none" dirty="0">
              <a:solidFill>
                <a:prstClr val="black">
                  <a:lumMod val="75000"/>
                  <a:lumOff val="25000"/>
                </a:prstClr>
              </a:solidFill>
              <a:latin typeface="Arial" pitchFamily="34" charset="0"/>
              <a:cs typeface="Arial" pitchFamily="34" charset="0"/>
            </a:endParaRPr>
          </a:p>
          <a:p>
            <a:pPr>
              <a:lnSpc>
                <a:spcPct val="100000"/>
              </a:lnSpc>
              <a:spcBef>
                <a:spcPts val="1200"/>
              </a:spcBef>
              <a:spcAft>
                <a:spcPts val="1200"/>
              </a:spcAft>
            </a:pP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1955" y="135685"/>
            <a:ext cx="1320302" cy="1308104"/>
          </a:xfrm>
          <a:prstGeom prst="rect">
            <a:avLst/>
          </a:prstGeom>
        </p:spPr>
      </p:pic>
      <p:pic>
        <p:nvPicPr>
          <p:cNvPr id="6" name="Picture 5" descr="ID# 2101 - Badge of the Flag of Greece - Presentation Clipart">
            <a:extLst>
              <a:ext uri="{FF2B5EF4-FFF2-40B4-BE49-F238E27FC236}">
                <a16:creationId xmlns:a16="http://schemas.microsoft.com/office/drawing/2014/main" id="{8E72ABF2-5C8B-0E23-1B82-03F8D84AB2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0778290-C760-CCD1-2B33-6C5C3756D6F3}"/>
              </a:ext>
            </a:extLst>
          </p:cNvPr>
          <p:cNvSpPr>
            <a:spLocks noGrp="1"/>
          </p:cNvSpPr>
          <p:nvPr>
            <p:ph type="dt" sz="half" idx="10"/>
          </p:nvPr>
        </p:nvSpPr>
        <p:spPr>
          <a:xfrm>
            <a:off x="9092671" y="6253741"/>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2077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5575" y="967516"/>
            <a:ext cx="9212040" cy="72667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Απολυσησ</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1263140" y="1606610"/>
            <a:ext cx="9769817" cy="4866379"/>
          </a:xfrm>
        </p:spPr>
        <p:txBody>
          <a:bodyPr>
            <a:normAutofit fontScale="25000" lnSpcReduction="20000"/>
          </a:bodyPr>
          <a:lstStyle/>
          <a:p>
            <a:pPr marL="0" lvl="0" indent="0" algn="just" defTabSz="685800">
              <a:lnSpc>
                <a:spcPct val="170000"/>
              </a:lnSpc>
              <a:spcBef>
                <a:spcPts val="750"/>
              </a:spcBef>
              <a:buSzTx/>
              <a:buNone/>
            </a:pP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Για σκοπούς Απόλυσης οι μαθητές της </a:t>
            </a:r>
            <a:r>
              <a:rPr lang="el-GR" sz="9600" b="1" dirty="0">
                <a:solidFill>
                  <a:srgbClr val="FF0000"/>
                </a:solidFill>
                <a:effectLst>
                  <a:outerShdw blurRad="38100" dist="38100" dir="2700000" algn="tl">
                    <a:srgbClr val="000000">
                      <a:alpha val="43137"/>
                    </a:srgbClr>
                  </a:outerShdw>
                </a:effectLst>
                <a:latin typeface="Arial" pitchFamily="34" charset="0"/>
                <a:cs typeface="Arial" pitchFamily="34" charset="0"/>
              </a:rPr>
              <a:t>ΜΤΕΕΚ </a:t>
            </a: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εξετάζονται στα εξής μαθήματα:</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Νέα Ελληνικά</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Μαθηματικά (στο επίπεδο διδασκαλίας)</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Φυσική ή Βιολογία ή Αγγλικά (ανάλογα με την Ειδικότητα) </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2 Τεχνολογικά Μαθήματα ανάλογα με την Κατεύθυνση και την Ειδικότητά τους</a:t>
            </a:r>
            <a: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1893D3B-B046-95CC-47A3-58E2D87F481D}"/>
              </a:ext>
            </a:extLst>
          </p:cNvPr>
          <p:cNvSpPr>
            <a:spLocks noGrp="1"/>
          </p:cNvSpPr>
          <p:nvPr>
            <p:ph type="dt" sz="half" idx="10"/>
          </p:nvPr>
        </p:nvSpPr>
        <p:spPr>
          <a:xfrm>
            <a:off x="8809407" y="6138969"/>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23941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624" y="495300"/>
            <a:ext cx="9759489" cy="779688"/>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(6)</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11624" y="1274988"/>
            <a:ext cx="10449934" cy="5087712"/>
          </a:xfrm>
        </p:spPr>
        <p:txBody>
          <a:bodyPr>
            <a:normAutofit fontScale="92500"/>
          </a:bodyPr>
          <a:lstStyle/>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Τρόπος  Καταχώρισης        </a:t>
            </a:r>
            <a:r>
              <a:rPr lang="en-US" sz="2800" b="1" cap="none" dirty="0">
                <a:solidFill>
                  <a:schemeClr val="bg2"/>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https://ksa.schools.ac.cy/</a:t>
            </a:r>
            <a:r>
              <a:rPr lang="el-GR" sz="2800" b="1" cap="none" dirty="0">
                <a:solidFill>
                  <a:schemeClr val="bg2"/>
                </a:solidFill>
                <a:latin typeface="Arial" pitchFamily="34" charset="0"/>
                <a:cs typeface="Arial" pitchFamily="34" charset="0"/>
              </a:rPr>
              <a:t>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Η Αίτηση/Μηχανογραφικό Δελτίο για τα ΑΕΙ Ελλάδας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υποβάλλεται ηλεκτρονικά τον </a:t>
            </a:r>
            <a:r>
              <a:rPr lang="el-GR" sz="2800" b="1" u="sng" cap="none" dirty="0">
                <a:solidFill>
                  <a:schemeClr val="bg1"/>
                </a:solidFill>
                <a:latin typeface="Arial" pitchFamily="34" charset="0"/>
                <a:cs typeface="Arial" pitchFamily="34" charset="0"/>
              </a:rPr>
              <a:t>Ιούλιο </a:t>
            </a:r>
            <a:r>
              <a:rPr lang="el-GR" altLang="en-US" sz="2800" b="1" cap="none" dirty="0">
                <a:solidFill>
                  <a:schemeClr val="bg1"/>
                </a:solidFill>
                <a:latin typeface="Arial" pitchFamily="34" charset="0"/>
                <a:cs typeface="Arial" pitchFamily="34" charset="0"/>
              </a:rPr>
              <a:t>(αναμένονται λεπτομέρειες) </a:t>
            </a:r>
            <a:endParaRPr lang="el-GR" sz="2800" b="1" cap="none" dirty="0">
              <a:solidFill>
                <a:schemeClr val="bg1"/>
              </a:solidFill>
              <a:latin typeface="Arial" pitchFamily="34" charset="0"/>
              <a:cs typeface="Arial" pitchFamily="34" charset="0"/>
            </a:endParaRP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Υπενθύμιση</a:t>
            </a:r>
            <a:r>
              <a:rPr lang="en-US" sz="2800" b="1" cap="none" dirty="0">
                <a:solidFill>
                  <a:srgbClr val="FF0000"/>
                </a:solidFill>
                <a:latin typeface="Arial" pitchFamily="34" charset="0"/>
                <a:cs typeface="Arial" pitchFamily="34" charset="0"/>
              </a:rPr>
              <a:t>: </a:t>
            </a:r>
            <a:r>
              <a:rPr lang="el-GR" sz="2800" b="1" cap="none" dirty="0">
                <a:solidFill>
                  <a:schemeClr val="bg1"/>
                </a:solidFill>
                <a:latin typeface="Arial" pitchFamily="34" charset="0"/>
                <a:cs typeface="Arial" pitchFamily="34" charset="0"/>
              </a:rPr>
              <a:t>Για να μπορούν οι υποψήφιοι να διεκδικήσουν θέση στα ΑΕΙ Ελλάδας τον Ιούλιο 202</a:t>
            </a:r>
            <a:r>
              <a:rPr lang="en-US" sz="2800" b="1" cap="none" dirty="0">
                <a:solidFill>
                  <a:schemeClr val="bg1"/>
                </a:solidFill>
                <a:latin typeface="Arial" pitchFamily="34" charset="0"/>
                <a:cs typeface="Arial" pitchFamily="34" charset="0"/>
              </a:rPr>
              <a:t>6</a:t>
            </a:r>
            <a:r>
              <a:rPr lang="el-GR" sz="2800" b="1" cap="none" dirty="0">
                <a:solidFill>
                  <a:schemeClr val="bg1"/>
                </a:solidFill>
                <a:latin typeface="Arial" pitchFamily="34" charset="0"/>
                <a:cs typeface="Arial" pitchFamily="34" charset="0"/>
              </a:rPr>
              <a:t>, </a:t>
            </a:r>
            <a:r>
              <a:rPr lang="el-GR" sz="2800" b="1" u="sng" cap="none" dirty="0">
                <a:solidFill>
                  <a:srgbClr val="FF0000"/>
                </a:solidFill>
                <a:latin typeface="Arial" pitchFamily="34" charset="0"/>
                <a:cs typeface="Arial" pitchFamily="34" charset="0"/>
              </a:rPr>
              <a:t>θα πρέπει να έχουν δηλώσει Πλαίσια Πρόσβασης που περιλαμβάνουν Σχολές της   </a:t>
            </a: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     Ελλάδας από τον Μάρτιο 202</a:t>
            </a:r>
            <a:r>
              <a:rPr lang="en-US" sz="2800" b="1" u="sng" cap="none" dirty="0">
                <a:solidFill>
                  <a:srgbClr val="FF0000"/>
                </a:solidFill>
                <a:latin typeface="Arial" pitchFamily="34" charset="0"/>
                <a:cs typeface="Arial" pitchFamily="34" charset="0"/>
              </a:rPr>
              <a:t>6</a:t>
            </a:r>
            <a:r>
              <a:rPr lang="el-GR" sz="2800" b="1" u="sng" cap="none" dirty="0">
                <a:solidFill>
                  <a:srgbClr val="FF0000"/>
                </a:solidFill>
                <a:latin typeface="Arial" pitchFamily="34" charset="0"/>
                <a:cs typeface="Arial" pitchFamily="34" charset="0"/>
              </a:rPr>
              <a:t> (</a:t>
            </a:r>
            <a:r>
              <a:rPr lang="en-US" sz="2800" b="1" u="sng" cap="none" dirty="0">
                <a:solidFill>
                  <a:srgbClr val="FF0000"/>
                </a:solidFill>
                <a:latin typeface="Arial" pitchFamily="34" charset="0"/>
                <a:cs typeface="Arial" pitchFamily="34" charset="0"/>
              </a:rPr>
              <a:t>2</a:t>
            </a:r>
            <a:r>
              <a:rPr lang="el-GR" sz="2800" b="1" u="sng" cap="none" dirty="0">
                <a:solidFill>
                  <a:srgbClr val="FF0000"/>
                </a:solidFill>
                <a:latin typeface="Arial" pitchFamily="34" charset="0"/>
                <a:cs typeface="Arial" pitchFamily="34" charset="0"/>
              </a:rPr>
              <a:t>-19 Μαρτίου 202</a:t>
            </a:r>
            <a:r>
              <a:rPr lang="en-US" sz="2800" b="1" u="sng" cap="none" dirty="0">
                <a:solidFill>
                  <a:srgbClr val="FF0000"/>
                </a:solidFill>
                <a:latin typeface="Arial" pitchFamily="34" charset="0"/>
                <a:cs typeface="Arial" pitchFamily="34" charset="0"/>
              </a:rPr>
              <a:t>6</a:t>
            </a:r>
            <a:r>
              <a:rPr lang="el-GR" sz="2800" b="1" u="sng" cap="none" dirty="0">
                <a:solidFill>
                  <a:srgbClr val="FF0000"/>
                </a:solidFill>
                <a:latin typeface="Arial" pitchFamily="34" charset="0"/>
                <a:cs typeface="Arial" pitchFamily="34" charset="0"/>
              </a:rPr>
              <a:t>). </a:t>
            </a:r>
            <a:endParaRPr lang="en-GB" sz="2800" u="sng" dirty="0">
              <a:solidFill>
                <a:srgbClr val="FF0000"/>
              </a:solidFill>
            </a:endParaRPr>
          </a:p>
          <a:p>
            <a:pPr lvl="0" defTabSz="685800">
              <a:lnSpc>
                <a:spcPct val="150000"/>
              </a:lnSpc>
              <a:spcBef>
                <a:spcPts val="750"/>
              </a:spcBef>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dirty="0">
              <a:solidFill>
                <a:schemeClr val="tx1"/>
              </a:solidFill>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CB8AE5E-D52D-5B75-FF75-1D6FBB4CA7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40CA09A5-4C07-6CEA-76D4-A617AB5FC6AD}"/>
              </a:ext>
            </a:extLst>
          </p:cNvPr>
          <p:cNvSpPr>
            <a:spLocks noGrp="1"/>
          </p:cNvSpPr>
          <p:nvPr>
            <p:ph type="dt" sz="half" idx="10"/>
          </p:nvPr>
        </p:nvSpPr>
        <p:spPr>
          <a:xfrm>
            <a:off x="8637176" y="618013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63027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4555" y="504472"/>
            <a:ext cx="10099221" cy="73334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(7)</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42172" y="1274019"/>
            <a:ext cx="10343986" cy="5263430"/>
          </a:xfrm>
        </p:spPr>
        <p:txBody>
          <a:bodyPr>
            <a:normAutofit/>
          </a:bodyPr>
          <a:lstStyle/>
          <a:p>
            <a:pPr marL="180000" lvl="0" algn="just" defTabSz="685800">
              <a:lnSpc>
                <a:spcPct val="100000"/>
              </a:lnSpc>
              <a:spcBef>
                <a:spcPts val="1200"/>
              </a:spcBef>
              <a:spcAft>
                <a:spcPts val="1200"/>
              </a:spcAft>
              <a:buClr>
                <a:srgbClr val="009999"/>
              </a:buClr>
              <a:buSzPct val="120000"/>
            </a:pPr>
            <a:r>
              <a:rPr lang="el-GR" altLang="en-US" sz="2800" b="1" cap="none" dirty="0">
                <a:solidFill>
                  <a:schemeClr val="bg1"/>
                </a:solidFill>
                <a:latin typeface="Arial" pitchFamily="34" charset="0"/>
                <a:cs typeface="Arial" pitchFamily="34" charset="0"/>
              </a:rPr>
              <a:t>Σύμφωνα με τις οδηγίες συμπλήρωσης της Αίτησης/ Μηχανογραφικού Δελτίου Ελλάδας, οι υποψήφιοι επιλέγουν μέχρι </a:t>
            </a:r>
            <a:r>
              <a:rPr lang="el-GR" altLang="en-US" sz="3200" b="1" cap="none" dirty="0">
                <a:solidFill>
                  <a:schemeClr val="bg1"/>
                </a:solidFill>
                <a:latin typeface="Arial" pitchFamily="34" charset="0"/>
                <a:cs typeface="Arial" pitchFamily="34" charset="0"/>
              </a:rPr>
              <a:t>20 </a:t>
            </a:r>
            <a:r>
              <a:rPr lang="el-GR" sz="2800" b="1" cap="none" dirty="0">
                <a:solidFill>
                  <a:schemeClr val="bg1"/>
                </a:solidFill>
                <a:latin typeface="Arial" pitchFamily="34" charset="0"/>
                <a:cs typeface="Arial" pitchFamily="34" charset="0"/>
              </a:rPr>
              <a:t>Σχολές/Τμήματα από </a:t>
            </a:r>
            <a:r>
              <a:rPr lang="el-GR" sz="2800" b="1" u="sng" cap="none" dirty="0">
                <a:solidFill>
                  <a:srgbClr val="FF0000"/>
                </a:solidFill>
                <a:latin typeface="Arial" pitchFamily="34" charset="0"/>
                <a:cs typeface="Arial" pitchFamily="34" charset="0"/>
              </a:rPr>
              <a:t>ΕΝΑ ΜΟΝΟ</a:t>
            </a:r>
            <a:r>
              <a:rPr lang="el-GR" sz="2800" b="1" cap="none" dirty="0">
                <a:solidFill>
                  <a:srgbClr val="FF0000"/>
                </a:solidFill>
                <a:latin typeface="Arial" pitchFamily="34" charset="0"/>
                <a:cs typeface="Arial" pitchFamily="34" charset="0"/>
              </a:rPr>
              <a:t> </a:t>
            </a:r>
            <a:r>
              <a:rPr lang="el-GR" altLang="en-US" sz="2800" b="1" cap="none" dirty="0">
                <a:solidFill>
                  <a:srgbClr val="FF0000"/>
                </a:solidFill>
                <a:latin typeface="Arial" pitchFamily="34" charset="0"/>
                <a:cs typeface="Arial" pitchFamily="34" charset="0"/>
              </a:rPr>
              <a:t>Επιστημονικό Πεδίο, </a:t>
            </a:r>
            <a:r>
              <a:rPr lang="el-GR"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βάσει των προεπιλεγμένων Πλαισίων Πρόσβασης στην Α’ Φάση Διαδικασίας για Πρόσβαση στα ΑΕΙ Ελλάδας (Μάρτιος 202</a:t>
            </a:r>
            <a:r>
              <a:rPr lang="en-US"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6</a:t>
            </a:r>
            <a:r>
              <a:rPr lang="el-GR"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marL="180000" lvl="0" algn="just" defTabSz="685800">
              <a:lnSpc>
                <a:spcPct val="100000"/>
              </a:lnSpc>
              <a:spcBef>
                <a:spcPts val="1200"/>
              </a:spcBef>
              <a:spcAft>
                <a:spcPts val="1200"/>
              </a:spcAft>
              <a:buSzTx/>
            </a:pPr>
            <a:r>
              <a:rPr lang="el-GR" sz="2800" b="1" cap="none" dirty="0">
                <a:solidFill>
                  <a:schemeClr val="bg1"/>
                </a:solidFill>
                <a:latin typeface="Arial" pitchFamily="34" charset="0"/>
                <a:cs typeface="Arial" pitchFamily="34" charset="0"/>
              </a:rPr>
              <a:t>Όλες οι σχετικές ανακοινώσεις που αφορούν στην υποβολή του Μηχανογραφικού Δελτίου αναρτώνται στην ιστοσελίδα του ΥΠΑΝ </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www</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moec</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gov</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cy</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marL="180000" lvl="0" algn="just" defTabSz="685800">
              <a:lnSpc>
                <a:spcPct val="100000"/>
              </a:lnSpc>
              <a:spcBef>
                <a:spcPts val="1200"/>
              </a:spcBef>
              <a:spcAft>
                <a:spcPts val="1200"/>
              </a:spcAft>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E89076A-6D8D-E6F1-055F-6E9B633F5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51683F1B-C776-9D91-9DB2-98C499AEFE4A}"/>
              </a:ext>
            </a:extLst>
          </p:cNvPr>
          <p:cNvSpPr>
            <a:spLocks noGrp="1"/>
          </p:cNvSpPr>
          <p:nvPr>
            <p:ph type="dt" sz="half" idx="10"/>
          </p:nvPr>
        </p:nvSpPr>
        <p:spPr>
          <a:xfrm>
            <a:off x="9216015" y="6208522"/>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155711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410" y="860515"/>
            <a:ext cx="9905999" cy="730498"/>
          </a:xfrm>
        </p:spPr>
        <p:txBody>
          <a:bodyPr>
            <a:noAutofit/>
          </a:bodyPr>
          <a:lstStyle/>
          <a:p>
            <a:pPr algn="ct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latin typeface="Arial" panose="020B0604020202020204" pitchFamily="34" charset="0"/>
                <a:cs typeface="Arial" panose="020B0604020202020204" pitchFamily="34" charset="0"/>
              </a:rPr>
              <a:t>8</a:t>
            </a:r>
            <a:r>
              <a:rPr lang="en-US" sz="3200" b="1" cap="none" dirty="0">
                <a:solidFill>
                  <a:schemeClr val="bg1"/>
                </a:solidFill>
                <a:latin typeface="Arial" panose="020B0604020202020204" pitchFamily="34" charset="0"/>
                <a:cs typeface="Arial" panose="020B0604020202020204" pitchFamily="34" charset="0"/>
              </a:rPr>
              <a:t>)</a:t>
            </a:r>
            <a:r>
              <a:rPr lang="el-GR" sz="3000" b="1" dirty="0">
                <a:solidFill>
                  <a:schemeClr val="bg1"/>
                </a:solidFill>
                <a:latin typeface="Arial" panose="020B0604020202020204" pitchFamily="34" charset="0"/>
                <a:cs typeface="Arial" panose="020B0604020202020204" pitchFamily="34" charset="0"/>
              </a:rPr>
              <a:t/>
            </a:r>
            <a:br>
              <a:rPr lang="el-GR" sz="3000" b="1" dirty="0">
                <a:solidFill>
                  <a:schemeClr val="bg1"/>
                </a:solidFill>
                <a:latin typeface="Arial" panose="020B0604020202020204" pitchFamily="34" charset="0"/>
                <a:cs typeface="Arial" panose="020B0604020202020204" pitchFamily="34" charset="0"/>
              </a:rPr>
            </a:br>
            <a:endParaRPr lang="en-US" sz="3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1430830" y="4497002"/>
            <a:ext cx="9472290" cy="1785104"/>
          </a:xfrm>
          <a:prstGeom prst="rect">
            <a:avLst/>
          </a:prstGeom>
        </p:spPr>
        <p:txBody>
          <a:bodyPr wrap="square">
            <a:spAutoFit/>
          </a:bodyPr>
          <a:lstStyle/>
          <a:p>
            <a:pPr lvl="0" algn="just"/>
            <a:r>
              <a:rPr lang="el-GR" sz="2200" b="1" dirty="0">
                <a:solidFill>
                  <a:schemeClr val="bg1"/>
                </a:solidFill>
                <a:latin typeface="Arial" panose="020B0604020202020204" pitchFamily="34" charset="0"/>
                <a:cs typeface="Arial" panose="020B0604020202020204" pitchFamily="34" charset="0"/>
              </a:rPr>
              <a:t>Το ΕΤΕΚ </a:t>
            </a:r>
            <a:r>
              <a:rPr lang="el-GR" sz="2200" b="1" u="sng" dirty="0">
                <a:solidFill>
                  <a:srgbClr val="FF0000"/>
                </a:solidFill>
                <a:latin typeface="Arial" panose="020B0604020202020204" pitchFamily="34" charset="0"/>
                <a:cs typeface="Arial" panose="020B0604020202020204" pitchFamily="34" charset="0"/>
              </a:rPr>
              <a:t>δεν αναγνωρίζει ΠΡΟΣ ΤΟ ΠΑΡΟΝ</a:t>
            </a:r>
            <a:r>
              <a:rPr lang="el-GR" sz="2200" b="1" dirty="0">
                <a:solidFill>
                  <a:schemeClr val="bg1"/>
                </a:solidFill>
                <a:latin typeface="Arial" panose="020B0604020202020204" pitchFamily="34" charset="0"/>
                <a:cs typeface="Arial" panose="020B0604020202020204" pitchFamily="34" charset="0"/>
              </a:rPr>
              <a:t> τα επαγγελματικά δικαιώματα τ</a:t>
            </a:r>
            <a:r>
              <a:rPr lang="el-GR" sz="2200" b="1" u="sng" dirty="0">
                <a:solidFill>
                  <a:schemeClr val="bg1"/>
                </a:solidFill>
                <a:latin typeface="Arial" panose="020B0604020202020204" pitchFamily="34" charset="0"/>
                <a:cs typeface="Arial" panose="020B0604020202020204" pitchFamily="34" charset="0"/>
              </a:rPr>
              <a:t>ων αποφοίτων των πιο πάνω Σχολών ως ισοδύναμα </a:t>
            </a:r>
            <a:r>
              <a:rPr lang="el-GR" sz="22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p:txBody>
      </p:sp>
      <p:sp>
        <p:nvSpPr>
          <p:cNvPr id="8" name="Content Placeholder 7"/>
          <p:cNvSpPr>
            <a:spLocks noGrp="1"/>
          </p:cNvSpPr>
          <p:nvPr>
            <p:ph idx="1"/>
          </p:nvPr>
        </p:nvSpPr>
        <p:spPr>
          <a:xfrm>
            <a:off x="1141412" y="1371600"/>
            <a:ext cx="9905999" cy="4419601"/>
          </a:xfrm>
        </p:spPr>
        <p:txBody>
          <a:bodyPr/>
          <a:lstStyle/>
          <a:p>
            <a:pPr marL="0" indent="0">
              <a:buNone/>
            </a:pPr>
            <a:r>
              <a:rPr lang="el-GR" sz="2400" b="1" dirty="0">
                <a:solidFill>
                  <a:srgbClr val="FF0000"/>
                </a:solidFill>
                <a:latin typeface="Arial" panose="020B0604020202020204" pitchFamily="34" charset="0"/>
                <a:cs typeface="Arial" panose="020B0604020202020204" pitchFamily="34" charset="0"/>
              </a:rPr>
              <a:t>ΠΡΟΣΟΧΗ!</a:t>
            </a:r>
            <a:r>
              <a:rPr lang="el-GR" sz="2400" b="1" dirty="0">
                <a:solidFill>
                  <a:schemeClr val="bg1"/>
                </a:solidFill>
                <a:latin typeface="Arial" panose="020B0604020202020204" pitchFamily="34" charset="0"/>
                <a:cs typeface="Arial" panose="020B0604020202020204" pitchFamily="34" charset="0"/>
              </a:rPr>
              <a:t> ΑΝΑΓΝΩΡΙΣΗ ΕΠΑΓΓΕΛΜΑΤΙΚΩΝ ΔΙΚΑΙΩΜΑΤΩΝ ΑΠΟΦΟΙΤΩΝ  Α.Σ.ΠΑΙ.Τ.Ε. ΑΠΟ ΤΟ ΕΤΕΚ</a:t>
            </a:r>
            <a:endParaRPr lang="en-US" dirty="0"/>
          </a:p>
        </p:txBody>
      </p:sp>
      <p:pic>
        <p:nvPicPr>
          <p:cNvPr id="3" name="Picture 2" descr="ID# 2101 - Badge of the Flag of Greece - Presentation Clipart">
            <a:extLst>
              <a:ext uri="{FF2B5EF4-FFF2-40B4-BE49-F238E27FC236}">
                <a16:creationId xmlns:a16="http://schemas.microsoft.com/office/drawing/2014/main" id="{C54FD2B3-6BE1-D62C-EA70-EC9E80E82D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DCAEBD9-B872-1BDF-61B8-3F46B25BBECF}"/>
              </a:ext>
            </a:extLst>
          </p:cNvPr>
          <p:cNvSpPr>
            <a:spLocks noGrp="1"/>
          </p:cNvSpPr>
          <p:nvPr>
            <p:ph type="dt" sz="half" idx="10"/>
          </p:nvPr>
        </p:nvSpPr>
        <p:spPr>
          <a:xfrm>
            <a:off x="8996963" y="6303489"/>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10" name="Picture 9">
            <a:extLst>
              <a:ext uri="{FF2B5EF4-FFF2-40B4-BE49-F238E27FC236}">
                <a16:creationId xmlns:a16="http://schemas.microsoft.com/office/drawing/2014/main" id="{6A139CC1-64AA-34FF-74E1-D2EDD69CD67A}"/>
              </a:ext>
            </a:extLst>
          </p:cNvPr>
          <p:cNvPicPr>
            <a:picLocks noChangeAspect="1"/>
          </p:cNvPicPr>
          <p:nvPr/>
        </p:nvPicPr>
        <p:blipFill>
          <a:blip r:embed="rId5"/>
          <a:stretch>
            <a:fillRect/>
          </a:stretch>
        </p:blipFill>
        <p:spPr>
          <a:xfrm>
            <a:off x="1132287" y="2523067"/>
            <a:ext cx="9379669" cy="1785104"/>
          </a:xfrm>
          <a:prstGeom prst="rect">
            <a:avLst/>
          </a:prstGeom>
        </p:spPr>
      </p:pic>
    </p:spTree>
    <p:extLst>
      <p:ext uri="{BB962C8B-B14F-4D97-AF65-F5344CB8AC3E}">
        <p14:creationId xmlns:p14="http://schemas.microsoft.com/office/powerpoint/2010/main" val="295801822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22C8-E00F-7B14-468C-26A4FEC4C8A8}"/>
              </a:ext>
            </a:extLst>
          </p:cNvPr>
          <p:cNvSpPr>
            <a:spLocks noGrp="1"/>
          </p:cNvSpPr>
          <p:nvPr>
            <p:ph type="title"/>
          </p:nvPr>
        </p:nvSpPr>
        <p:spPr>
          <a:xfrm>
            <a:off x="744071" y="618518"/>
            <a:ext cx="10856258" cy="1478570"/>
          </a:xfrm>
        </p:spPr>
        <p:txBody>
          <a:bodyPr>
            <a:normAutofit fontScale="90000"/>
          </a:bodyPr>
          <a:lstStyle/>
          <a:p>
            <a:r>
              <a:rPr lang="el-GR"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b="1" cap="none" dirty="0">
                <a:solidFill>
                  <a:schemeClr val="bg1"/>
                </a:solidFill>
                <a:latin typeface="Arial" panose="020B0604020202020204" pitchFamily="34" charset="0"/>
                <a:cs typeface="Arial" panose="020B0604020202020204" pitchFamily="34" charset="0"/>
              </a:rPr>
              <a:t> (</a:t>
            </a:r>
            <a:r>
              <a:rPr lang="el-GR" b="1" cap="none" dirty="0">
                <a:solidFill>
                  <a:schemeClr val="bg1"/>
                </a:solidFill>
                <a:latin typeface="Arial" panose="020B0604020202020204" pitchFamily="34" charset="0"/>
                <a:cs typeface="Arial" panose="020B0604020202020204" pitchFamily="34" charset="0"/>
              </a:rPr>
              <a:t>9</a:t>
            </a:r>
            <a:r>
              <a:rPr lang="en-US" b="1" cap="none" dirty="0">
                <a:solidFill>
                  <a:schemeClr val="bg1"/>
                </a:solidFill>
                <a:latin typeface="Arial" panose="020B0604020202020204" pitchFamily="34" charset="0"/>
                <a:cs typeface="Arial" panose="020B0604020202020204" pitchFamily="34" charset="0"/>
              </a:rPr>
              <a:t>)</a:t>
            </a:r>
            <a:br>
              <a:rPr lang="en-US" b="1" cap="none" dirty="0">
                <a:solidFill>
                  <a:schemeClr val="bg1"/>
                </a:solidFill>
                <a:latin typeface="Arial" panose="020B0604020202020204" pitchFamily="34" charset="0"/>
                <a:cs typeface="Arial" panose="020B0604020202020204" pitchFamily="34" charset="0"/>
              </a:rPr>
            </a:br>
            <a:r>
              <a:rPr lang="el-GR" sz="2200" b="1" cap="none" dirty="0">
                <a:solidFill>
                  <a:schemeClr val="bg1"/>
                </a:solidFill>
                <a:latin typeface="Arial" panose="020B0604020202020204" pitchFamily="34" charset="0"/>
                <a:cs typeface="Arial" panose="020B0604020202020204" pitchFamily="34" charset="0"/>
              </a:rPr>
              <a:t>Αναγνώριση Διπλωμάτων Μηχανικών από Πανεπιστήμιο Δυτικής Αττικής (ΠΑ.Δ.Α), Διεθνές Πανεπιστήμιο της Ελλάδος (ΔΙ.ΠΑ.Ε.), Ελληνικό Μεσογειακό Πανεπιστήμιο (ΕΛ.ΜΕ.ΠΑ.) και Πανεπιστήμιο Πελοποννήσου (πρώην Τ.Ε.Ι.)</a:t>
            </a:r>
            <a:r>
              <a:rPr lang="en-US" sz="2200" b="1" cap="none" dirty="0">
                <a:solidFill>
                  <a:schemeClr val="bg1"/>
                </a:solidFill>
                <a:latin typeface="Arial" panose="020B0604020202020204" pitchFamily="34" charset="0"/>
                <a:cs typeface="Arial" panose="020B0604020202020204" pitchFamily="34" charset="0"/>
              </a:rPr>
              <a:t> </a:t>
            </a:r>
            <a:r>
              <a:rPr lang="el-GR" sz="2200" b="1" cap="none" dirty="0">
                <a:solidFill>
                  <a:schemeClr val="bg1"/>
                </a:solidFill>
                <a:latin typeface="Arial" panose="020B0604020202020204" pitchFamily="34" charset="0"/>
                <a:cs typeface="Arial" panose="020B0604020202020204" pitchFamily="34" charset="0"/>
              </a:rPr>
              <a:t>από ΕΤΕΚ</a:t>
            </a:r>
            <a:endParaRPr lang="en-CY" sz="2200" dirty="0"/>
          </a:p>
        </p:txBody>
      </p:sp>
      <p:sp>
        <p:nvSpPr>
          <p:cNvPr id="3" name="Content Placeholder 2">
            <a:extLst>
              <a:ext uri="{FF2B5EF4-FFF2-40B4-BE49-F238E27FC236}">
                <a16:creationId xmlns:a16="http://schemas.microsoft.com/office/drawing/2014/main" id="{4D7037D5-48E7-1457-19E7-B104BADE8B41}"/>
              </a:ext>
            </a:extLst>
          </p:cNvPr>
          <p:cNvSpPr>
            <a:spLocks noGrp="1"/>
          </p:cNvSpPr>
          <p:nvPr>
            <p:ph idx="1"/>
          </p:nvPr>
        </p:nvSpPr>
        <p:spPr/>
        <p:txBody>
          <a:bodyPr/>
          <a:lstStyle/>
          <a:p>
            <a:pPr marL="0" indent="0">
              <a:buNone/>
            </a:pPr>
            <a:r>
              <a:rPr lang="el-GR" b="0" i="0" dirty="0">
                <a:solidFill>
                  <a:srgbClr val="333333"/>
                </a:solidFill>
                <a:effectLst/>
                <a:latin typeface="Roboto" panose="02000000000000000000" pitchFamily="2" charset="0"/>
              </a:rPr>
              <a:t>Το Επιστημονικό Τεχνικό Επιμελητήριο Κύπρου (ΕΤΕΚ) με βάση πρόσφατες αποφάσεις της Διοικούσας Επιτροπής του Τεχνικού Επιμελητηρίου Ελλάδος (ΤΕΕ), ανακοίνωσε ότι </a:t>
            </a:r>
            <a:r>
              <a:rPr lang="el-GR" b="1" i="0" dirty="0">
                <a:solidFill>
                  <a:srgbClr val="333333"/>
                </a:solidFill>
                <a:effectLst/>
                <a:latin typeface="Roboto" panose="02000000000000000000" pitchFamily="2" charset="0"/>
              </a:rPr>
              <a:t>εγγράφονται στα Μητρώα Μελών του ΤΕΕ απόφοιτοι συγκεκριμένων Τμημάτων</a:t>
            </a:r>
            <a:r>
              <a:rPr lang="el-GR" b="0" i="0" dirty="0">
                <a:solidFill>
                  <a:srgbClr val="333333"/>
                </a:solidFill>
                <a:effectLst/>
                <a:latin typeface="Roboto" panose="02000000000000000000" pitchFamily="2" charset="0"/>
              </a:rPr>
              <a:t> των πιο πάνω Ελληνικών </a:t>
            </a:r>
            <a:r>
              <a:rPr lang="el-GR" dirty="0">
                <a:solidFill>
                  <a:srgbClr val="333333"/>
                </a:solidFill>
                <a:latin typeface="Roboto" panose="02000000000000000000" pitchFamily="2" charset="0"/>
              </a:rPr>
              <a:t>Π</a:t>
            </a:r>
            <a:r>
              <a:rPr lang="el-GR" b="0" i="0" dirty="0">
                <a:solidFill>
                  <a:srgbClr val="333333"/>
                </a:solidFill>
                <a:effectLst/>
                <a:latin typeface="Roboto" panose="02000000000000000000" pitchFamily="2" charset="0"/>
              </a:rPr>
              <a:t>ανεπιστημίων σε σχολές που αναφέρονται στην ιστοσελίδα </a:t>
            </a:r>
            <a:r>
              <a:rPr lang="el-GR" dirty="0">
                <a:solidFill>
                  <a:schemeClr val="bg2"/>
                </a:solidFill>
                <a:latin typeface="Roboto" panose="02000000000000000000" pitchFamily="2" charset="0"/>
                <a:hlinkClick r:id="rId2">
                  <a:extLst>
                    <a:ext uri="{A12FA001-AC4F-418D-AE19-62706E023703}">
                      <ahyp:hlinkClr xmlns="" xmlns:ahyp="http://schemas.microsoft.com/office/drawing/2018/hyperlinkcolor" val="tx"/>
                    </a:ext>
                  </a:extLst>
                </a:hlinkClick>
              </a:rPr>
              <a:t>εδώ</a:t>
            </a:r>
            <a:r>
              <a:rPr lang="el-GR" dirty="0">
                <a:solidFill>
                  <a:srgbClr val="333333"/>
                </a:solidFill>
                <a:latin typeface="Roboto" panose="02000000000000000000" pitchFamily="2" charset="0"/>
              </a:rPr>
              <a:t> </a:t>
            </a:r>
            <a:endParaRPr lang="en-CY" dirty="0"/>
          </a:p>
        </p:txBody>
      </p:sp>
      <p:sp>
        <p:nvSpPr>
          <p:cNvPr id="4" name="Date Placeholder 3">
            <a:extLst>
              <a:ext uri="{FF2B5EF4-FFF2-40B4-BE49-F238E27FC236}">
                <a16:creationId xmlns:a16="http://schemas.microsoft.com/office/drawing/2014/main" id="{DC65E033-242B-A510-10CB-7D5E1E8BB8B1}"/>
              </a:ext>
            </a:extLst>
          </p:cNvPr>
          <p:cNvSpPr>
            <a:spLocks noGrp="1"/>
          </p:cNvSpPr>
          <p:nvPr>
            <p:ph type="dt" sz="half" idx="10"/>
          </p:nvPr>
        </p:nvSpPr>
        <p:spPr/>
        <p:txBody>
          <a:bodyPr/>
          <a:lstStyle/>
          <a:p>
            <a:r>
              <a:rPr lang="el-GR" dirty="0">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474064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b="1" dirty="0">
                <a:solidFill>
                  <a:schemeClr val="bg1"/>
                </a:solidFill>
              </a:rPr>
              <a:t>Για τα πιο πάνω οι ενδιαφερόμενοι για θέματα Μηχανικής να παρακολουθούν τις ανακοινώσεις του ΕΤΕΚ </a:t>
            </a:r>
            <a:r>
              <a:rPr lang="en-US" b="1" dirty="0">
                <a:solidFill>
                  <a:schemeClr val="bg2"/>
                </a:solidFill>
                <a:hlinkClick r:id="rId2">
                  <a:extLst>
                    <a:ext uri="{A12FA001-AC4F-418D-AE19-62706E023703}">
                      <ahyp:hlinkClr xmlns="" xmlns:ahyp="http://schemas.microsoft.com/office/drawing/2018/hyperlinkcolor" val="tx"/>
                    </a:ext>
                  </a:extLst>
                </a:hlinkClick>
              </a:rPr>
              <a:t>https://www.etek.org.cy/</a:t>
            </a:r>
            <a:r>
              <a:rPr lang="el-GR" b="1" dirty="0">
                <a:solidFill>
                  <a:schemeClr val="bg2"/>
                </a:solidFill>
              </a:rPr>
              <a:t>  </a:t>
            </a:r>
          </a:p>
        </p:txBody>
      </p:sp>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89701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5" y="449702"/>
            <a:ext cx="9474010" cy="766999"/>
          </a:xfrm>
        </p:spPr>
        <p:txBody>
          <a:bodyPr>
            <a:noAutofit/>
          </a:bodyPr>
          <a:lstStyle/>
          <a:p>
            <a:pPr>
              <a:lnSpc>
                <a:spcPct val="100000"/>
              </a:lnSpc>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382822" y="1530689"/>
            <a:ext cx="3315964" cy="956313"/>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Α΄</a:t>
            </a:r>
          </a:p>
          <a:p>
            <a:endParaRPr lang="en-GB" dirty="0"/>
          </a:p>
        </p:txBody>
      </p:sp>
      <p:sp>
        <p:nvSpPr>
          <p:cNvPr id="4" name="Content Placeholder 3"/>
          <p:cNvSpPr>
            <a:spLocks noGrp="1"/>
          </p:cNvSpPr>
          <p:nvPr>
            <p:ph sz="half" idx="2"/>
          </p:nvPr>
        </p:nvSpPr>
        <p:spPr>
          <a:xfrm>
            <a:off x="995651" y="1990014"/>
            <a:ext cx="4649783"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και </a:t>
            </a:r>
            <a:r>
              <a:rPr lang="el-GR" sz="2000" b="1" u="sng" dirty="0">
                <a:solidFill>
                  <a:srgbClr val="FF0000"/>
                </a:solidFill>
                <a:latin typeface="Arial" pitchFamily="34" charset="0"/>
                <a:cs typeface="Arial" pitchFamily="34" charset="0"/>
              </a:rPr>
              <a:t>τους δύο γονείς με Ελληνική Καταγωγή: </a:t>
            </a:r>
          </a:p>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Εξασφαλίζουν θέση στα ΑΕΙ Ελλάδας μέσω της κατηγορίας των </a:t>
            </a:r>
            <a:r>
              <a:rPr lang="el-GR" sz="2000" b="1" u="sng" dirty="0">
                <a:solidFill>
                  <a:srgbClr val="002060"/>
                </a:solidFill>
                <a:latin typeface="Arial" pitchFamily="34" charset="0"/>
                <a:cs typeface="Arial" pitchFamily="34" charset="0"/>
              </a:rPr>
              <a:t>«</a:t>
            </a:r>
            <a:r>
              <a:rPr lang="el-GR" sz="2000" b="1" i="1" u="sng" dirty="0">
                <a:solidFill>
                  <a:srgbClr val="002060"/>
                </a:solidFill>
                <a:latin typeface="Arial" pitchFamily="34" charset="0"/>
                <a:cs typeface="Arial" pitchFamily="34" charset="0"/>
              </a:rPr>
              <a:t>Ελλήνων του Εξωτερικού</a:t>
            </a:r>
            <a:r>
              <a:rPr lang="el-GR" sz="2000" b="1" u="sng" dirty="0">
                <a:solidFill>
                  <a:srgbClr val="002060"/>
                </a:solidFill>
                <a:latin typeface="Arial" pitchFamily="34" charset="0"/>
                <a:cs typeface="Arial" pitchFamily="34" charset="0"/>
              </a:rPr>
              <a:t>»</a:t>
            </a:r>
            <a:r>
              <a:rPr lang="el-GR" sz="2000" b="1" dirty="0">
                <a:solidFill>
                  <a:srgbClr val="002060"/>
                </a:solidFill>
                <a:latin typeface="Arial" pitchFamily="34" charset="0"/>
                <a:cs typeface="Arial" pitchFamily="34" charset="0"/>
              </a:rPr>
              <a:t> και </a:t>
            </a:r>
            <a:r>
              <a:rPr lang="el-GR" sz="2000" b="1" u="sng" dirty="0">
                <a:solidFill>
                  <a:srgbClr val="002060"/>
                </a:solidFill>
                <a:latin typeface="Arial" pitchFamily="34" charset="0"/>
                <a:cs typeface="Arial" pitchFamily="34" charset="0"/>
              </a:rPr>
              <a:t>όχι μαζί με τους υπόλοιπους Κύπριους μαθητές</a:t>
            </a:r>
            <a:r>
              <a:rPr lang="el-GR" sz="2000" b="1" dirty="0">
                <a:solidFill>
                  <a:srgbClr val="002060"/>
                </a:solidFill>
                <a:latin typeface="Arial" pitchFamily="34" charset="0"/>
                <a:cs typeface="Arial" pitchFamily="34" charset="0"/>
              </a:rPr>
              <a:t>, </a:t>
            </a:r>
            <a:r>
              <a:rPr lang="el-GR" sz="2000" b="1" dirty="0">
                <a:solidFill>
                  <a:srgbClr val="FF0000"/>
                </a:solidFill>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2000" b="1" dirty="0">
                <a:solidFill>
                  <a:srgbClr val="FF0000"/>
                </a:solidFill>
                <a:latin typeface="Arial" pitchFamily="34" charset="0"/>
                <a:cs typeface="Arial" pitchFamily="34" charset="0"/>
              </a:rPr>
              <a:t>«</a:t>
            </a:r>
            <a:r>
              <a:rPr lang="el-GR" sz="2000" b="1" i="1" dirty="0">
                <a:solidFill>
                  <a:srgbClr val="FF0000"/>
                </a:solidFill>
                <a:latin typeface="Arial" pitchFamily="34" charset="0"/>
                <a:cs typeface="Arial" pitchFamily="34" charset="0"/>
              </a:rPr>
              <a:t>Αλλοδαπών - Αλλογενών</a:t>
            </a:r>
            <a:r>
              <a:rPr lang="el-GR" sz="2000" b="1" dirty="0">
                <a:solidFill>
                  <a:srgbClr val="FF0000"/>
                </a:solidFill>
                <a:latin typeface="Arial" pitchFamily="34" charset="0"/>
                <a:cs typeface="Arial" pitchFamily="34" charset="0"/>
              </a:rPr>
              <a:t>».</a:t>
            </a:r>
          </a:p>
          <a:p>
            <a:pPr algn="just"/>
            <a:endParaRPr lang="en-GB" dirty="0"/>
          </a:p>
        </p:txBody>
      </p:sp>
      <p:sp>
        <p:nvSpPr>
          <p:cNvPr id="5" name="Text Placeholder 4"/>
          <p:cNvSpPr>
            <a:spLocks noGrp="1"/>
          </p:cNvSpPr>
          <p:nvPr>
            <p:ph type="body" sz="quarter" idx="3"/>
          </p:nvPr>
        </p:nvSpPr>
        <p:spPr>
          <a:xfrm>
            <a:off x="6592083" y="1534430"/>
            <a:ext cx="3315965" cy="956312"/>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a:t>
            </a:r>
            <a:r>
              <a:rPr lang="en-US" b="1" cap="none" dirty="0">
                <a:solidFill>
                  <a:srgbClr val="002060"/>
                </a:solidFill>
                <a:latin typeface="Arial" pitchFamily="34" charset="0"/>
                <a:cs typeface="Arial" pitchFamily="34" charset="0"/>
              </a:rPr>
              <a:t>B</a:t>
            </a:r>
            <a:r>
              <a:rPr lang="el-GR" b="1" cap="none" dirty="0">
                <a:solidFill>
                  <a:srgbClr val="002060"/>
                </a:solidFill>
                <a:latin typeface="Arial" pitchFamily="34" charset="0"/>
                <a:cs typeface="Arial" pitchFamily="34" charset="0"/>
              </a:rPr>
              <a:t>΄</a:t>
            </a:r>
          </a:p>
          <a:p>
            <a:endParaRPr lang="en-GB" dirty="0"/>
          </a:p>
        </p:txBody>
      </p:sp>
      <p:sp>
        <p:nvSpPr>
          <p:cNvPr id="6" name="Content Placeholder 5"/>
          <p:cNvSpPr>
            <a:spLocks noGrp="1"/>
          </p:cNvSpPr>
          <p:nvPr>
            <p:ph sz="quarter" idx="4"/>
          </p:nvPr>
        </p:nvSpPr>
        <p:spPr>
          <a:xfrm>
            <a:off x="6032605" y="1990014"/>
            <a:ext cx="5125016"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a:t>
            </a:r>
            <a:r>
              <a:rPr lang="el-GR" sz="2000" b="1" dirty="0">
                <a:solidFill>
                  <a:srgbClr val="FF0000"/>
                </a:solidFill>
                <a:latin typeface="Arial" pitchFamily="34" charset="0"/>
                <a:cs typeface="Arial" pitchFamily="34" charset="0"/>
              </a:rPr>
              <a:t>τον έναν από τους δύο γονείς με </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Ελληνική Καταγωγή</a:t>
            </a:r>
            <a:r>
              <a:rPr lang="el-GR" sz="2000" b="1" dirty="0">
                <a:solidFill>
                  <a:srgbClr val="002060"/>
                </a:solidFill>
                <a:latin typeface="Arial" pitchFamily="34" charset="0"/>
                <a:cs typeface="Arial" pitchFamily="34" charset="0"/>
              </a:rPr>
              <a:t>, </a:t>
            </a:r>
            <a:r>
              <a:rPr lang="en-US" sz="2000" b="1" u="sng" dirty="0">
                <a:latin typeface="Arial" pitchFamily="34" charset="0"/>
                <a:cs typeface="Arial" pitchFamily="34" charset="0"/>
              </a:rPr>
              <a:t> </a:t>
            </a:r>
            <a:r>
              <a:rPr lang="el-GR" sz="2000" b="1" u="sng" dirty="0">
                <a:solidFill>
                  <a:schemeClr val="bg1"/>
                </a:solidFill>
                <a:latin typeface="Arial" pitchFamily="34" charset="0"/>
                <a:cs typeface="Arial" pitchFamily="34" charset="0"/>
              </a:rPr>
              <a:t>είναι απόφοιτοι Λυκείου/ΤΕΣΕΚ της Κυπριακής Δημοκρατίας</a:t>
            </a:r>
            <a:r>
              <a:rPr lang="el-GR" sz="2000" b="1" dirty="0">
                <a:solidFill>
                  <a:schemeClr val="bg1"/>
                </a:solidFill>
                <a:latin typeface="Arial" pitchFamily="34" charset="0"/>
                <a:cs typeface="Arial" pitchFamily="34" charset="0"/>
              </a:rPr>
              <a:t> </a:t>
            </a:r>
            <a:r>
              <a:rPr lang="el-GR" b="1" dirty="0">
                <a:solidFill>
                  <a:srgbClr val="FF0000"/>
                </a:solidFill>
                <a:latin typeface="Arial" pitchFamily="34" charset="0"/>
                <a:cs typeface="Arial" pitchFamily="34" charset="0"/>
              </a:rPr>
              <a:t>ΕΠΙΛΕΓΟΥΝ</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chemeClr val="bg1"/>
                </a:solidFill>
                <a:latin typeface="Arial" panose="020B0604020202020204" pitchFamily="34" charset="0"/>
                <a:cs typeface="Arial" panose="020B0604020202020204" pitchFamily="34" charset="0"/>
              </a:rPr>
              <a:t>αν θα διεκδικήσουν </a:t>
            </a:r>
            <a:r>
              <a:rPr lang="el-GR" sz="2000" b="1" u="sng" dirty="0">
                <a:solidFill>
                  <a:schemeClr val="bg1"/>
                </a:solidFill>
                <a:latin typeface="Arial" panose="020B0604020202020204" pitchFamily="34" charset="0"/>
                <a:cs typeface="Arial" panose="020B0604020202020204" pitchFamily="34" charset="0"/>
              </a:rPr>
              <a:t>θέση </a:t>
            </a:r>
            <a:r>
              <a:rPr lang="el-GR" sz="2000" b="1" u="sng">
                <a:solidFill>
                  <a:schemeClr val="bg1"/>
                </a:solidFill>
                <a:latin typeface="Arial" panose="020B0604020202020204" pitchFamily="34" charset="0"/>
                <a:cs typeface="Arial" panose="020B0604020202020204" pitchFamily="34" charset="0"/>
              </a:rPr>
              <a:t>στα ΑΕΙ </a:t>
            </a:r>
            <a:r>
              <a:rPr lang="el-GR" sz="2000" b="1" u="sng" dirty="0">
                <a:solidFill>
                  <a:schemeClr val="bg1"/>
                </a:solidFill>
                <a:latin typeface="Arial" panose="020B0604020202020204" pitchFamily="34" charset="0"/>
                <a:cs typeface="Arial" panose="020B0604020202020204" pitchFamily="34" charset="0"/>
              </a:rPr>
              <a:t>Ελλάδας είτε</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r>
              <a:rPr lang="el-GR" sz="2000" b="1" i="1" dirty="0">
                <a:solidFill>
                  <a:srgbClr val="FF0000"/>
                </a:solidFill>
                <a:latin typeface="Arial" panose="020B0604020202020204" pitchFamily="34" charset="0"/>
                <a:cs typeface="Arial" panose="020B0604020202020204" pitchFamily="34" charset="0"/>
              </a:rPr>
              <a:t>Ελλήνων του</a:t>
            </a:r>
            <a:r>
              <a:rPr lang="en-US" sz="2000" b="1" i="1" dirty="0">
                <a:solidFill>
                  <a:srgbClr val="FF0000"/>
                </a:solidFill>
                <a:latin typeface="Arial" panose="020B0604020202020204" pitchFamily="34" charset="0"/>
                <a:cs typeface="Arial" panose="020B0604020202020204" pitchFamily="34" charset="0"/>
              </a:rPr>
              <a:t> </a:t>
            </a:r>
            <a:r>
              <a:rPr lang="el-GR" sz="2000" b="1" i="1" dirty="0">
                <a:solidFill>
                  <a:srgbClr val="FF0000"/>
                </a:solidFill>
                <a:latin typeface="Arial" panose="020B0604020202020204" pitchFamily="34" charset="0"/>
                <a:cs typeface="Arial" panose="020B0604020202020204" pitchFamily="34" charset="0"/>
              </a:rPr>
              <a:t>Εξωτερικού</a:t>
            </a:r>
            <a:r>
              <a:rPr lang="el-GR"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a:t>
            </a:r>
            <a:r>
              <a:rPr lang="el-GR" sz="2000" b="1" dirty="0">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είτε</a:t>
            </a:r>
            <a:r>
              <a:rPr lang="el-GR" sz="2000" b="1" dirty="0">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p>
          <a:p>
            <a:pPr marL="0" lvl="0" indent="0" algn="just" defTabSz="685800">
              <a:lnSpc>
                <a:spcPct val="100000"/>
              </a:lnSpc>
              <a:spcBef>
                <a:spcPts val="0"/>
              </a:spcBef>
              <a:buSzTx/>
              <a:buNone/>
            </a:pPr>
            <a:r>
              <a:rPr lang="el-GR" sz="2000" b="1" dirty="0">
                <a:solidFill>
                  <a:srgbClr val="FF0000"/>
                </a:solidFill>
                <a:latin typeface="Arial" panose="020B0604020202020204" pitchFamily="34" charset="0"/>
                <a:cs typeface="Arial" panose="020B0604020202020204" pitchFamily="34" charset="0"/>
              </a:rPr>
              <a:t>«</a:t>
            </a:r>
            <a:r>
              <a:rPr lang="el-GR" sz="2000" b="1" i="1" dirty="0">
                <a:solidFill>
                  <a:srgbClr val="FF0000"/>
                </a:solidFill>
                <a:latin typeface="Arial" panose="020B0604020202020204" pitchFamily="34" charset="0"/>
                <a:cs typeface="Arial" panose="020B0604020202020204" pitchFamily="34" charset="0"/>
              </a:rPr>
              <a:t>Αλλοδαπών-Αλλογενών</a:t>
            </a:r>
            <a:r>
              <a:rPr lang="el-GR" sz="2000" b="1" dirty="0">
                <a:solidFill>
                  <a:srgbClr val="FF0000"/>
                </a:solidFill>
                <a:latin typeface="Arial" panose="020B0604020202020204" pitchFamily="34" charset="0"/>
                <a:cs typeface="Arial" panose="020B0604020202020204" pitchFamily="34" charset="0"/>
              </a:rPr>
              <a:t>».  </a:t>
            </a:r>
            <a:endParaRPr lang="el-GR" sz="2000" b="1" u="sng" dirty="0">
              <a:solidFill>
                <a:srgbClr val="FF0000"/>
              </a:solidFill>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20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25913806"/>
              </p:ext>
            </p:extLst>
          </p:nvPr>
        </p:nvGraphicFramePr>
        <p:xfrm>
          <a:off x="1600419" y="5093457"/>
          <a:ext cx="9252066" cy="1280160"/>
        </p:xfrm>
        <a:graphic>
          <a:graphicData uri="http://schemas.openxmlformats.org/drawingml/2006/table">
            <a:tbl>
              <a:tblPr firstRow="1" bandRow="1">
                <a:tableStyleId>{5C22544A-7EE6-4342-B048-85BDC9FD1C3A}</a:tableStyleId>
              </a:tblPr>
              <a:tblGrid>
                <a:gridCol w="9252066">
                  <a:extLst>
                    <a:ext uri="{9D8B030D-6E8A-4147-A177-3AD203B41FA5}">
                      <a16:colId xmlns:a16="http://schemas.microsoft.com/office/drawing/2014/main" val="928595082"/>
                    </a:ext>
                  </a:extLst>
                </a:gridCol>
              </a:tblGrid>
              <a:tr h="983674">
                <a:tc>
                  <a:txBody>
                    <a:bodyPr/>
                    <a:lstStyle/>
                    <a:p>
                      <a:pPr algn="just"/>
                      <a:r>
                        <a:rPr lang="el-GR" sz="2000" dirty="0">
                          <a:solidFill>
                            <a:schemeClr val="bg1"/>
                          </a:solidFill>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πλήρη φοίτηση, τουλάχιστον τις </a:t>
                      </a:r>
                      <a:r>
                        <a:rPr lang="el-GR" sz="2000" b="1" u="sng" dirty="0">
                          <a:solidFill>
                            <a:schemeClr val="bg1"/>
                          </a:solidFill>
                          <a:latin typeface="Arial" panose="020B0604020202020204" pitchFamily="34" charset="0"/>
                          <a:cs typeface="Arial" panose="020B0604020202020204" pitchFamily="34" charset="0"/>
                        </a:rPr>
                        <a:t>δύο</a:t>
                      </a:r>
                      <a:r>
                        <a:rPr lang="en-US" sz="2000" b="1" u="sng" dirty="0">
                          <a:solidFill>
                            <a:schemeClr val="bg1"/>
                          </a:solidFill>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τελευταίες τάξεις του Λυκείου </a:t>
                      </a:r>
                      <a:r>
                        <a:rPr lang="el-GR" sz="2000" dirty="0">
                          <a:solidFill>
                            <a:schemeClr val="bg1"/>
                          </a:solidFill>
                          <a:latin typeface="Arial" panose="020B0604020202020204" pitchFamily="34" charset="0"/>
                          <a:cs typeface="Arial" panose="020B0604020202020204" pitchFamily="34" charset="0"/>
                        </a:rPr>
                        <a:t>ή αντίστοιχου σχολείου σε χώρα της αλλοδαπής. </a:t>
                      </a:r>
                    </a:p>
                    <a:p>
                      <a:endParaRPr lang="en-GB" dirty="0"/>
                    </a:p>
                  </a:txBody>
                  <a:tcPr/>
                </a:tc>
                <a:extLst>
                  <a:ext uri="{0D108BD9-81ED-4DB2-BD59-A6C34878D82A}">
                    <a16:rowId xmlns:a16="http://schemas.microsoft.com/office/drawing/2014/main" val="951605413"/>
                  </a:ext>
                </a:extLst>
              </a:tr>
            </a:tbl>
          </a:graphicData>
        </a:graphic>
      </p:graphicFrame>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46229" y="135685"/>
            <a:ext cx="1426028" cy="1412853"/>
          </a:xfrm>
          <a:prstGeom prst="rect">
            <a:avLst/>
          </a:prstGeom>
        </p:spPr>
      </p:pic>
      <p:pic>
        <p:nvPicPr>
          <p:cNvPr id="10" name="Picture 9" descr="ID# 2101 - Badge of the Flag of Greece - Presentation Clipart">
            <a:extLst>
              <a:ext uri="{FF2B5EF4-FFF2-40B4-BE49-F238E27FC236}">
                <a16:creationId xmlns:a16="http://schemas.microsoft.com/office/drawing/2014/main" id="{8A27A0A4-D198-0578-E80D-630DD0A6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a:extLst>
              <a:ext uri="{FF2B5EF4-FFF2-40B4-BE49-F238E27FC236}">
                <a16:creationId xmlns:a16="http://schemas.microsoft.com/office/drawing/2014/main" id="{E97F08F0-99F4-F1E6-3CB3-A5EFABFF3A3F}"/>
              </a:ext>
            </a:extLst>
          </p:cNvPr>
          <p:cNvSpPr>
            <a:spLocks noGrp="1"/>
          </p:cNvSpPr>
          <p:nvPr>
            <p:ph type="dt" sz="half" idx="10"/>
          </p:nvPr>
        </p:nvSpPr>
        <p:spPr>
          <a:xfrm>
            <a:off x="8876647" y="6367498"/>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571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4221" y="732799"/>
            <a:ext cx="9906000" cy="1182658"/>
          </a:xfrm>
        </p:spPr>
        <p:txBody>
          <a:bodyPr>
            <a:noAutofit/>
          </a:bodyPr>
          <a:lstStyle/>
          <a:p>
            <a:pPr lvl="0" defTabSz="685800">
              <a:lnSpc>
                <a:spcPct val="100000"/>
              </a:lnSpc>
              <a:spcBef>
                <a:spcPts val="0"/>
              </a:spcBef>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(2)</a:t>
            </a:r>
            <a:r>
              <a:rPr lang="en-GB" sz="3200" b="1" cap="none" dirty="0">
                <a:solidFill>
                  <a:schemeClr val="bg1"/>
                </a:solidFill>
                <a:latin typeface="Arial" panose="020B0604020202020204" pitchFamily="34" charset="0"/>
                <a:ea typeface="+mn-ea"/>
                <a:cs typeface="Arial" panose="020B0604020202020204" pitchFamily="34" charset="0"/>
              </a:rPr>
              <a:t/>
            </a:r>
            <a:br>
              <a:rPr lang="en-GB" sz="3200" b="1" cap="none" dirty="0">
                <a:solidFill>
                  <a:schemeClr val="bg1"/>
                </a:solidFill>
                <a:latin typeface="Arial" panose="020B0604020202020204" pitchFamily="34" charset="0"/>
                <a:ea typeface="+mn-ea"/>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34221" y="1629295"/>
            <a:ext cx="9906000" cy="4903852"/>
          </a:xfrm>
        </p:spPr>
        <p:txBody>
          <a:bodyPr wrap="none">
            <a:normAutofit fontScale="77500" lnSpcReduction="20000"/>
          </a:bodyPr>
          <a:lstStyle/>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Η Αίτηση γίνεται </a:t>
            </a:r>
            <a:r>
              <a:rPr lang="el-GR" sz="36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διαδικτυακά τον Ιούλιο</a:t>
            </a:r>
            <a:r>
              <a:rPr lang="el-GR" sz="3600" b="1" cap="none" dirty="0">
                <a:solidFill>
                  <a:schemeClr val="bg1"/>
                </a:solidFill>
                <a:latin typeface="Arial" pitchFamily="34" charset="0"/>
                <a:cs typeface="Arial" pitchFamily="34" charset="0"/>
              </a:rPr>
              <a:t>, μέσω της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ιστοσελίδας του Υπουργείου Παιδείας, Θρησκευμάτων και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Αθλητισμού της Ελλάδας και τα δικαιολογητικά </a:t>
            </a:r>
          </a:p>
          <a:p>
            <a:pPr algn="just" latinLnBrk="1">
              <a:lnSpc>
                <a:spcPct val="150000"/>
              </a:lnSpc>
              <a:spcBef>
                <a:spcPts val="0"/>
              </a:spcBef>
              <a:buClr>
                <a:srgbClr val="1F497D">
                  <a:lumMod val="60000"/>
                  <a:lumOff val="40000"/>
                </a:srgbClr>
              </a:buClr>
              <a:buSzTx/>
            </a:pPr>
            <a:r>
              <a:rPr lang="el-GR" sz="3600" b="1" u="sng" cap="none" dirty="0">
                <a:solidFill>
                  <a:schemeClr val="bg1"/>
                </a:solidFill>
                <a:latin typeface="Arial" pitchFamily="34" charset="0"/>
                <a:cs typeface="Arial" pitchFamily="34" charset="0"/>
              </a:rPr>
              <a:t>αποστέλλονται από τον υποψήφιο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σύμφωνα με τις οδηγίες που αναμένονται.</a:t>
            </a:r>
          </a:p>
          <a:p>
            <a:pPr lvl="0" algn="just" latinLnBrk="1">
              <a:lnSpc>
                <a:spcPct val="150000"/>
              </a:lnSpc>
              <a:spcBef>
                <a:spcPts val="0"/>
              </a:spcBef>
              <a:buClr>
                <a:srgbClr val="1F497D">
                  <a:lumMod val="60000"/>
                  <a:lumOff val="40000"/>
                </a:srgbClr>
              </a:buClr>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50000"/>
              </a:lnSpc>
              <a:spcBef>
                <a:spcPts val="0"/>
              </a:spcBef>
              <a:buClr>
                <a:srgbClr val="1F497D">
                  <a:lumMod val="60000"/>
                  <a:lumOff val="40000"/>
                </a:srgbClr>
              </a:buClr>
              <a:buSzTx/>
            </a:pP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ενδιαφερόμενοι καλούνται να συμβουλεύονται την ιστοσελίδα </a:t>
            </a:r>
          </a:p>
          <a:p>
            <a:pPr lvl="0" algn="ctr" latinLnBrk="1">
              <a:lnSpc>
                <a:spcPct val="150000"/>
              </a:lnSpc>
              <a:spcBef>
                <a:spcPts val="0"/>
              </a:spcBef>
              <a:buClr>
                <a:srgbClr val="1F497D">
                  <a:lumMod val="60000"/>
                  <a:lumOff val="40000"/>
                </a:srgbClr>
              </a:buClr>
              <a:buSzTx/>
            </a:pPr>
            <a:r>
              <a:rPr lang="en-GB" sz="31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www</a:t>
            </a:r>
            <a:r>
              <a:rPr lang="el-GR" sz="31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n-GB" sz="3100" b="1" u="sng" cap="none" dirty="0" err="1">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minedu</a:t>
            </a:r>
            <a:r>
              <a:rPr lang="el-GR" sz="31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gov</a:t>
            </a:r>
            <a:r>
              <a:rPr lang="el-GR" sz="31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gr</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3100" b="1" u="sng" cap="none" dirty="0">
              <a:solidFill>
                <a:srgbClr val="FF0000"/>
              </a:solidFill>
              <a:latin typeface="Arial" pitchFamily="34" charset="0"/>
              <a:cs typeface="Arial" pitchFamily="34" charset="0"/>
            </a:endParaRPr>
          </a:p>
          <a:p>
            <a:pPr algn="ctr" latinLnBrk="1">
              <a:lnSpc>
                <a:spcPct val="100000"/>
              </a:lnSpc>
              <a:spcBef>
                <a:spcPts val="0"/>
              </a:spcBef>
              <a:buSzTx/>
            </a:pPr>
            <a:endPar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00000"/>
              </a:lnSpc>
              <a:spcBef>
                <a:spcPts val="0"/>
              </a:spcBef>
              <a:buSzTx/>
            </a:pP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Εξετάσεις → Έλληνες του Εξωτερικού </a:t>
            </a:r>
          </a:p>
          <a:p>
            <a:pPr lvl="0" algn="just" latinLnBrk="1">
              <a:lnSpc>
                <a:spcPct val="150000"/>
              </a:lnSpc>
              <a:spcBef>
                <a:spcPts val="0"/>
              </a:spcBef>
              <a:buClr>
                <a:srgbClr val="1F497D">
                  <a:lumMod val="60000"/>
                  <a:lumOff val="40000"/>
                </a:srgbClr>
              </a:buClr>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5AE17B-F6CB-54B6-F17A-4F7DD4A3A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A5DCE467-1970-9789-4FC7-365B3CC024EF}"/>
              </a:ext>
            </a:extLst>
          </p:cNvPr>
          <p:cNvSpPr>
            <a:spLocks noGrp="1"/>
          </p:cNvSpPr>
          <p:nvPr>
            <p:ph type="dt" sz="half" idx="10"/>
          </p:nvPr>
        </p:nvSpPr>
        <p:spPr>
          <a:xfrm>
            <a:off x="9329057" y="6492875"/>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91295810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355" y="742111"/>
            <a:ext cx="9967129" cy="1326175"/>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ΣΧΟΛΕΣ ΜΕ ΕΙΔΙΚΟ ΣΥΣΤΗΜΑ ΠΡΟΣΒΑΣΗΣ</a:t>
            </a:r>
            <a:br>
              <a:rPr lang="el-GR" sz="3200" b="1" cap="none" dirty="0">
                <a:solidFill>
                  <a:schemeClr val="bg1"/>
                </a:solidFill>
                <a:latin typeface="Arial" panose="020B0604020202020204" pitchFamily="34" charset="0"/>
                <a:cs typeface="Arial" panose="020B0604020202020204" pitchFamily="34" charset="0"/>
              </a:rPr>
            </a:br>
            <a:r>
              <a:rPr lang="el-GR" sz="2400" b="1" cap="none" dirty="0">
                <a:solidFill>
                  <a:prstClr val="black">
                    <a:lumMod val="75000"/>
                    <a:lumOff val="25000"/>
                  </a:prstClr>
                </a:solidFill>
                <a:latin typeface="Arial" panose="020B0604020202020204" pitchFamily="34" charset="0"/>
                <a:cs typeface="Arial" panose="020B0604020202020204" pitchFamily="34" charset="0"/>
              </a:rPr>
              <a:t>(Δεν συμπεριλαμβάνονται στην Αίτηση/Μηχανογραφικό Δελτίο των Παγκύπριων Εξετάσεων Πρόσβασης)</a:t>
            </a:r>
            <a:endParaRPr lang="en-GB"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85354" y="2068286"/>
            <a:ext cx="9967129" cy="4648200"/>
          </a:xfrm>
        </p:spPr>
        <p:txBody>
          <a:bodyPr/>
          <a:lstStyle/>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Τμήμα Καλών Τεχνών Τεχνολογικού Πανεπιστημίου</a:t>
            </a:r>
          </a:p>
          <a:p>
            <a:pPr lvl="0" latinLnBrk="1">
              <a:lnSpc>
                <a:spcPct val="100000"/>
              </a:lnSpc>
              <a:spcBef>
                <a:spcPts val="0"/>
              </a:spcBef>
              <a:buClr>
                <a:srgbClr val="44546A">
                  <a:lumMod val="60000"/>
                  <a:lumOff val="40000"/>
                </a:srgbClr>
              </a:buClr>
              <a:buSzTx/>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Κύπρου (ΤΕ.ΠΑ.Κ)</a:t>
            </a: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Tx/>
            </a:pP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Σχολές Καλών Τεχνών Ελλάδας</a:t>
            </a:r>
          </a:p>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n-US"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Δραματικές Σχολές (εφαρμόζουν </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δικές τους                   διαδικασίες εισαγωγής)</a:t>
            </a: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724735B-3A56-AFD2-5027-AD5C6BA21D2A}"/>
              </a:ext>
            </a:extLst>
          </p:cNvPr>
          <p:cNvSpPr>
            <a:spLocks noGrp="1"/>
          </p:cNvSpPr>
          <p:nvPr>
            <p:ph type="dt" sz="half" idx="10"/>
          </p:nvPr>
        </p:nvSpPr>
        <p:spPr>
          <a:xfrm>
            <a:off x="9033058" y="6244223"/>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740342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87981"/>
            <a:ext cx="9906000" cy="779688"/>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1287379" y="1233376"/>
            <a:ext cx="9504948" cy="4198595"/>
          </a:xfrm>
        </p:spPr>
        <p:txBody>
          <a:bodyPr>
            <a:normAutofit fontScale="85000" lnSpcReduction="20000"/>
          </a:bodyPr>
          <a:lstStyle/>
          <a:p>
            <a:pPr lvl="0" algn="just" defTabSz="685800">
              <a:lnSpc>
                <a:spcPct val="160000"/>
              </a:lnSpc>
              <a:spcBef>
                <a:spcPts val="750"/>
              </a:spcBef>
              <a:buSzTx/>
            </a:pPr>
            <a:r>
              <a:rPr lang="el-GR" sz="2800" b="1" cap="none" dirty="0" err="1">
                <a:solidFill>
                  <a:schemeClr val="bg1"/>
                </a:solidFill>
                <a:effectLst>
                  <a:outerShdw blurRad="38100" dist="38100" dir="2700000" algn="tl">
                    <a:srgbClr val="000000">
                      <a:alpha val="43137"/>
                    </a:srgbClr>
                  </a:outerShdw>
                </a:effectLst>
                <a:latin typeface="Arial" pitchFamily="34" charset="0"/>
                <a:cs typeface="Arial" pitchFamily="34" charset="0"/>
              </a:rPr>
              <a:t>Προτρέπονται</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οι ενδιαφερόμενοι να επισκέπτονται τακτικά την ιστοσελίδα της Υπηρεσίας Εξετάσεων </a:t>
            </a:r>
            <a:r>
              <a:rPr 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για τις Σχολές Καλών Τεχνών) και τις ιστοσελίδες των Δραματικών Σχολών που τους ενδιαφέρουν, για τις σχετικές ανακοινώσεις, καθώς και να απευθύνονται στον/στην Καθηγητή/Καθηγήτρια Σ.Ε.Α. του σχολείου τους ή στα Επαρχιακά Γραφείο Παιδείας ή στα Κεντρικά Γραφεία Υ.Σ.Ε.Α. για παροχή ολιστικής Συμβουλευτικής Διεργασίας.</a:t>
            </a:r>
            <a:r>
              <a:rPr lang="el-GR" alt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GB" sz="2800" b="1" dirty="0">
              <a:solidFill>
                <a:schemeClr val="bg1"/>
              </a:solidFill>
              <a:latin typeface="Arial" panose="020B0604020202020204" pitchFamily="34" charset="0"/>
              <a:cs typeface="Arial" panose="020B0604020202020204"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C994569-2C54-734D-3F30-1CC616CD4756}"/>
              </a:ext>
            </a:extLst>
          </p:cNvPr>
          <p:cNvSpPr>
            <a:spLocks noGrp="1"/>
          </p:cNvSpPr>
          <p:nvPr>
            <p:ph type="dt" sz="half" idx="10"/>
          </p:nvPr>
        </p:nvSpPr>
        <p:spPr>
          <a:xfrm>
            <a:off x="8780461" y="616453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2107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0"/>
            <a:ext cx="10208508" cy="783771"/>
          </a:xfrm>
        </p:spPr>
        <p:txBody>
          <a:bodyPr>
            <a:normAutofit/>
          </a:bodyPr>
          <a:lstStyle/>
          <a:p>
            <a:pPr algn="ctr"/>
            <a:r>
              <a:rPr lang="el-GR" b="1" dirty="0" err="1">
                <a:solidFill>
                  <a:schemeClr val="bg1"/>
                </a:solidFill>
                <a:latin typeface="Arial" panose="020B0604020202020204" pitchFamily="34" charset="0"/>
                <a:cs typeface="Arial" panose="020B0604020202020204" pitchFamily="34" charset="0"/>
              </a:rPr>
              <a:t>Προγραμμα</a:t>
            </a:r>
            <a:r>
              <a:rPr lang="el-GR" b="1" dirty="0">
                <a:solidFill>
                  <a:schemeClr val="bg1"/>
                </a:solidFill>
                <a:latin typeface="Arial" panose="020B0604020202020204" pitchFamily="34" charset="0"/>
                <a:cs typeface="Arial" panose="020B0604020202020204" pitchFamily="34" charset="0"/>
              </a:rPr>
              <a:t> Π.Ε.Π. </a:t>
            </a:r>
            <a:r>
              <a:rPr lang="en-US" b="1" dirty="0">
                <a:solidFill>
                  <a:schemeClr val="bg1"/>
                </a:solidFill>
                <a:latin typeface="Arial" panose="020B0604020202020204" pitchFamily="34" charset="0"/>
                <a:cs typeface="Arial" panose="020B0604020202020204" pitchFamily="34" charset="0"/>
              </a:rPr>
              <a:t>2026</a:t>
            </a:r>
          </a:p>
        </p:txBody>
      </p:sp>
      <p:sp>
        <p:nvSpPr>
          <p:cNvPr id="3" name="Date Placeholder 2">
            <a:extLst>
              <a:ext uri="{FF2B5EF4-FFF2-40B4-BE49-F238E27FC236}">
                <a16:creationId xmlns:a16="http://schemas.microsoft.com/office/drawing/2014/main" id="{C6B90A29-0CF6-39FC-C746-C17371D856B6}"/>
              </a:ext>
            </a:extLst>
          </p:cNvPr>
          <p:cNvSpPr>
            <a:spLocks noGrp="1"/>
          </p:cNvSpPr>
          <p:nvPr>
            <p:ph type="dt" sz="half" idx="10"/>
          </p:nvPr>
        </p:nvSpPr>
        <p:spPr>
          <a:xfrm>
            <a:off x="9189018" y="6508750"/>
            <a:ext cx="2882694"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4" name="Picture 3">
            <a:extLst>
              <a:ext uri="{FF2B5EF4-FFF2-40B4-BE49-F238E27FC236}">
                <a16:creationId xmlns:a16="http://schemas.microsoft.com/office/drawing/2014/main" id="{0C565E00-B87F-7FE2-B4F4-324BA58308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1026" name="Picture 2" descr="May be an image of text">
            <a:extLst>
              <a:ext uri="{FF2B5EF4-FFF2-40B4-BE49-F238E27FC236}">
                <a16:creationId xmlns:a16="http://schemas.microsoft.com/office/drawing/2014/main" id="{4F849826-D8A3-EA39-69AC-25670367C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80" y="783771"/>
            <a:ext cx="8321986" cy="588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4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2996" y="1383632"/>
            <a:ext cx="10034337" cy="4864768"/>
          </a:xfrm>
        </p:spPr>
        <p:txBody>
          <a:bodyPr>
            <a:normAutofit fontScale="90000"/>
          </a:bodyPr>
          <a:lstStyle/>
          <a:p>
            <a:pPr lvl="0" defTabSz="685800">
              <a:lnSpc>
                <a:spcPct val="110000"/>
              </a:lnSpc>
              <a:spcBef>
                <a:spcPts val="750"/>
              </a:spcBef>
              <a:buClr>
                <a:srgbClr val="44546A">
                  <a:lumMod val="60000"/>
                  <a:lumOff val="40000"/>
                </a:srgbClr>
              </a:buClr>
              <a:defRPr/>
            </a:pP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2026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r>
              <a:rPr lang="el-GR" dirty="0">
                <a:solidFill>
                  <a:schemeClr val="bg1"/>
                </a:solidFill>
                <a:latin typeface="Arial" panose="020B0604020202020204" pitchFamily="34" charset="0"/>
                <a:cs typeface="Arial" panose="020B0604020202020204" pitchFamily="34" charset="0"/>
              </a:rPr>
              <a:t/>
            </a:r>
            <a:br>
              <a:rPr lang="el-GR"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l-GR" altLang="en-US" sz="2700" b="1" u="sng" cap="none" dirty="0">
                <a:solidFill>
                  <a:schemeClr val="bg1"/>
                </a:solidFill>
                <a:latin typeface="Arial" pitchFamily="34" charset="0"/>
                <a:ea typeface="+mn-ea"/>
                <a:cs typeface="Arial" pitchFamily="34" charset="0"/>
              </a:rPr>
              <a:t>Σκοπός Παγκύπριων Εξετάσεων Πρόσβασης 2026:</a:t>
            </a:r>
            <a:r>
              <a:rPr lang="en-US" altLang="en-US" sz="2700" b="1" u="sng" cap="none" dirty="0">
                <a:solidFill>
                  <a:schemeClr val="bg1"/>
                </a:solidFill>
                <a:latin typeface="Arial" pitchFamily="34" charset="0"/>
                <a:ea typeface="+mn-ea"/>
                <a:cs typeface="Arial" pitchFamily="34" charset="0"/>
              </a:rPr>
              <a:t/>
            </a:r>
            <a:br>
              <a:rPr lang="en-US" altLang="en-US" sz="2700" b="1" u="sng" cap="none" dirty="0">
                <a:solidFill>
                  <a:schemeClr val="bg1"/>
                </a:solidFill>
                <a:latin typeface="Arial" pitchFamily="34" charset="0"/>
                <a:ea typeface="+mn-ea"/>
                <a:cs typeface="Arial" pitchFamily="34" charset="0"/>
              </a:rPr>
            </a:br>
            <a:r>
              <a:rPr lang="el-GR" sz="2700" b="1" u="sng" cap="none" dirty="0">
                <a:solidFill>
                  <a:schemeClr val="bg1"/>
                </a:solidFill>
                <a:latin typeface="Arial" pitchFamily="34" charset="0"/>
                <a:ea typeface="+mn-ea"/>
                <a:cs typeface="Arial" pitchFamily="34" charset="0"/>
              </a:rPr>
              <a:t/>
            </a:r>
            <a:br>
              <a:rPr lang="el-GR" sz="2700" b="1" u="sng"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(α) H χορήγηση του Βαθμού Κατάταξης ανά Πλαίσιο Πρόσβασης και του Πιστοποιητικού Πρόσβασης στους υποψηφίους,</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(β) Η κατανομή των θέσεων στα Δημόσια ΑΕΙ της Κύπρου,</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(γ) Η προώθηση της βάσης δεδομένων με τους βαθμούς κατάταξης και τις Δηλώσεις προτίμησης των υποψηφίων στο Υπουργείο Παιδείας, Θρησκευμάτων και Αθλητισμού της Ελλάδας για την κατανομή των θέσεων στα Δημόσια ΑΕΙ της Ελλάδας. </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
            </a:r>
            <a:br>
              <a:rPr lang="el-GR" sz="2700" b="1" cap="none" dirty="0">
                <a:solidFill>
                  <a:schemeClr val="bg1"/>
                </a:solidFill>
                <a:latin typeface="Arial" pitchFamily="34" charset="0"/>
                <a:ea typeface="+mn-ea"/>
                <a:cs typeface="Arial" pitchFamily="34" charset="0"/>
              </a:rPr>
            </a:br>
            <a:r>
              <a:rPr lang="el-GR" sz="2000" b="1" cap="none" dirty="0">
                <a:solidFill>
                  <a:schemeClr val="bg1"/>
                </a:solidFill>
                <a:latin typeface="Arial" pitchFamily="34" charset="0"/>
                <a:ea typeface="+mn-ea"/>
                <a:cs typeface="Arial" pitchFamily="34" charset="0"/>
              </a:rPr>
              <a:t>Σημείωση</a:t>
            </a:r>
            <a:r>
              <a:rPr lang="en-US" sz="2000" b="1" cap="none" dirty="0">
                <a:solidFill>
                  <a:schemeClr val="bg1"/>
                </a:solidFill>
                <a:latin typeface="Arial" pitchFamily="34" charset="0"/>
                <a:ea typeface="+mn-ea"/>
                <a:cs typeface="Arial" pitchFamily="34" charset="0"/>
              </a:rPr>
              <a:t>: </a:t>
            </a:r>
            <a:r>
              <a:rPr lang="el-GR" sz="2000" b="1" cap="none" dirty="0">
                <a:solidFill>
                  <a:schemeClr val="bg1"/>
                </a:solidFill>
                <a:latin typeface="Arial" pitchFamily="34" charset="0"/>
                <a:ea typeface="+mn-ea"/>
                <a:cs typeface="Arial" pitchFamily="34" charset="0"/>
              </a:rPr>
              <a:t>Το πιστοποιητικό Πρόσβασης και ο Βαθμός Κατάταξης ισχύουν μόνο για το έτος διεξαγωγής των ΠΕΠ, στη βάση των οποίων χορηγούνται τα πιο πάνω.</a:t>
            </a:r>
            <a:r>
              <a:rPr lang="el-GR" sz="3100" b="1" cap="none" dirty="0">
                <a:latin typeface="Arial" pitchFamily="34" charset="0"/>
                <a:ea typeface="+mn-ea"/>
                <a:cs typeface="Arial" pitchFamily="34" charset="0"/>
              </a:rPr>
              <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D8B57008-3E20-56E7-BF0D-F7DB12DF95DE}"/>
              </a:ext>
            </a:extLst>
          </p:cNvPr>
          <p:cNvSpPr>
            <a:spLocks noGrp="1"/>
          </p:cNvSpPr>
          <p:nvPr>
            <p:ph type="dt" sz="half" idx="10"/>
          </p:nvPr>
        </p:nvSpPr>
        <p:spPr>
          <a:xfrm>
            <a:off x="8860971" y="624840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24185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707" y="135685"/>
            <a:ext cx="9760174" cy="1171181"/>
          </a:xfrm>
        </p:spPr>
        <p:txBody>
          <a:bodyPr>
            <a:normAutofit/>
          </a:bodyPr>
          <a:lstStyle/>
          <a:p>
            <a:r>
              <a:rPr lang="el-GR" sz="3200" b="1" dirty="0">
                <a:solidFill>
                  <a:schemeClr val="bg1"/>
                </a:solidFill>
                <a:latin typeface="Arial" panose="020B0604020202020204" pitchFamily="34" charset="0"/>
                <a:cs typeface="Arial" panose="020B0604020202020204" pitchFamily="34" charset="0"/>
              </a:rPr>
              <a:t>Οδηγοσ  Π.Ε.Π.  202</a:t>
            </a:r>
            <a:r>
              <a:rPr lang="en-US" sz="3200" b="1" dirty="0">
                <a:solidFill>
                  <a:schemeClr val="bg1"/>
                </a:solidFill>
                <a:latin typeface="Arial" panose="020B0604020202020204" pitchFamily="34" charset="0"/>
                <a:cs typeface="Arial" panose="020B0604020202020204" pitchFamily="34" charset="0"/>
              </a:rPr>
              <a:t>6</a:t>
            </a:r>
            <a:endParaRPr lang="en-GB" sz="3200"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3144" y="1882909"/>
            <a:ext cx="11168743" cy="3254828"/>
          </a:xfrm>
        </p:spPr>
        <p:txBody>
          <a:bodyPr>
            <a:normAutofit/>
          </a:bodyPr>
          <a:lstStyle/>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Rectangle 5"/>
          <p:cNvSpPr/>
          <p:nvPr/>
        </p:nvSpPr>
        <p:spPr>
          <a:xfrm>
            <a:off x="1013012" y="1434353"/>
            <a:ext cx="9681301" cy="954107"/>
          </a:xfrm>
          <a:prstGeom prst="rect">
            <a:avLst/>
          </a:prstGeom>
          <a:solidFill>
            <a:schemeClr val="accent6">
              <a:lumMod val="75000"/>
            </a:schemeClr>
          </a:solidFill>
          <a:ln>
            <a:solidFill>
              <a:schemeClr val="accent1"/>
            </a:solidFill>
          </a:ln>
        </p:spPr>
        <p:txBody>
          <a:bodyPr wrap="square">
            <a:spAutoFit/>
          </a:bodyPr>
          <a:lstStyle/>
          <a:p>
            <a:r>
              <a:rPr lang="en-US" sz="2800" b="1" dirty="0">
                <a:solidFill>
                  <a:schemeClr val="bg2"/>
                </a:solidFill>
                <a:latin typeface="Arial" panose="020B0604020202020204" pitchFamily="34" charset="0"/>
                <a:cs typeface="Arial" panose="020B0604020202020204" pitchFamily="34" charset="0"/>
                <a:hlinkClick r:id="rId4"/>
              </a:rPr>
              <a:t>https://panexams.moec.gov.cy/el/exetaseis/odigos-exetaseon</a:t>
            </a:r>
            <a:r>
              <a:rPr lang="en-US" sz="2800" b="1" dirty="0">
                <a:solidFill>
                  <a:schemeClr val="bg2"/>
                </a:solidFill>
                <a:latin typeface="Arial" panose="020B0604020202020204" pitchFamily="34" charset="0"/>
                <a:cs typeface="Arial" panose="020B0604020202020204" pitchFamily="34" charset="0"/>
              </a:rPr>
              <a:t> </a:t>
            </a:r>
          </a:p>
        </p:txBody>
      </p:sp>
      <p:sp>
        <p:nvSpPr>
          <p:cNvPr id="8" name="Date Placeholder 7">
            <a:extLst>
              <a:ext uri="{FF2B5EF4-FFF2-40B4-BE49-F238E27FC236}">
                <a16:creationId xmlns:a16="http://schemas.microsoft.com/office/drawing/2014/main" id="{CFB723F6-2BE1-EC9D-6463-F97325AB86A4}"/>
              </a:ext>
            </a:extLst>
          </p:cNvPr>
          <p:cNvSpPr>
            <a:spLocks noGrp="1"/>
          </p:cNvSpPr>
          <p:nvPr>
            <p:ph type="dt" sz="half" idx="10"/>
          </p:nvPr>
        </p:nvSpPr>
        <p:spPr>
          <a:xfrm>
            <a:off x="9135533" y="6352673"/>
            <a:ext cx="2751875" cy="280738"/>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9" name="Picture 8">
            <a:extLst>
              <a:ext uri="{FF2B5EF4-FFF2-40B4-BE49-F238E27FC236}">
                <a16:creationId xmlns:a16="http://schemas.microsoft.com/office/drawing/2014/main" id="{BF9609B1-EFD1-0EDD-E59C-3A04F4ACBBF8}"/>
              </a:ext>
            </a:extLst>
          </p:cNvPr>
          <p:cNvPicPr>
            <a:picLocks noChangeAspect="1"/>
          </p:cNvPicPr>
          <p:nvPr/>
        </p:nvPicPr>
        <p:blipFill>
          <a:blip r:embed="rId5"/>
          <a:stretch>
            <a:fillRect/>
          </a:stretch>
        </p:blipFill>
        <p:spPr>
          <a:xfrm>
            <a:off x="585296" y="2676383"/>
            <a:ext cx="10536731" cy="3586315"/>
          </a:xfrm>
          <a:prstGeom prst="rect">
            <a:avLst/>
          </a:prstGeom>
        </p:spPr>
      </p:pic>
    </p:spTree>
    <p:extLst>
      <p:ext uri="{BB962C8B-B14F-4D97-AF65-F5344CB8AC3E}">
        <p14:creationId xmlns:p14="http://schemas.microsoft.com/office/powerpoint/2010/main" val="3813045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690" y="495300"/>
            <a:ext cx="9664925" cy="1654629"/>
          </a:xfrm>
        </p:spPr>
        <p:txBody>
          <a:bodyPr>
            <a:normAutofit/>
          </a:bodyPr>
          <a:lstStyle/>
          <a:p>
            <a:pPr algn="ctr">
              <a:lnSpc>
                <a:spcPct val="150000"/>
              </a:lnSpc>
            </a:pPr>
            <a:r>
              <a:rPr lang="el-GR" b="1" u="sng" dirty="0">
                <a:solidFill>
                  <a:schemeClr val="bg1"/>
                </a:solidFill>
              </a:rPr>
              <a:t>Β’ ΚΑΤΑΝΟΜΗ θεσεων ΚΑΙ ΕΙΔΙΚΑ ΚΡΙΤΗΡΙΑ ΠΑΝΕΠΙΣΤΗΜΙΟΥ ΚΥΠΡΟΥ ΚΑΙ ΤΕΠΑΚ</a:t>
            </a:r>
            <a:endParaRPr lang="en-US" b="1" u="sng" dirty="0">
              <a:solidFill>
                <a:schemeClr val="bg1"/>
              </a:solidFill>
            </a:endParaRPr>
          </a:p>
        </p:txBody>
      </p:sp>
      <p:sp>
        <p:nvSpPr>
          <p:cNvPr id="5" name="Text Placeholder 2"/>
          <p:cNvSpPr>
            <a:spLocks noGrp="1"/>
          </p:cNvSpPr>
          <p:nvPr>
            <p:ph type="body" idx="1"/>
          </p:nvPr>
        </p:nvSpPr>
        <p:spPr>
          <a:xfrm>
            <a:off x="1382486" y="2264228"/>
            <a:ext cx="9397809" cy="4098472"/>
          </a:xfrm>
        </p:spPr>
        <p:txBody>
          <a:bodyPr>
            <a:normAutofit/>
          </a:bodyPr>
          <a:lstStyle/>
          <a:p>
            <a:pPr lvl="0" algn="just" defTabSz="685800">
              <a:lnSpc>
                <a:spcPct val="15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Καλούνται οι υποψήφιοι να παρακολουθούν προσεκτικά τις Ιστοσελίδες των Κυπριακών Δημόσιων Πανεπιστημίων τον Ιούλιο για τη διαδικασία αίτησης διεκδίκησης θέσης μέσω της Β’ Κατανομής ή και των Ειδικών Κριτηρίων.</a:t>
            </a:r>
          </a:p>
          <a:p>
            <a:pPr>
              <a:lnSpc>
                <a:spcPct val="150000"/>
              </a:lnSpc>
            </a:pPr>
            <a:endParaRPr lang="en-GB" dirty="0">
              <a:solidFill>
                <a:schemeClr val="tx1"/>
              </a:solidFill>
            </a:endParaRPr>
          </a:p>
        </p:txBody>
      </p:sp>
      <p:pic>
        <p:nvPicPr>
          <p:cNvPr id="3" name="Picture 2">
            <a:extLst>
              <a:ext uri="{FF2B5EF4-FFF2-40B4-BE49-F238E27FC236}">
                <a16:creationId xmlns:a16="http://schemas.microsoft.com/office/drawing/2014/main" id="{8F8C7AF6-777B-9A5E-81F4-30AA07F5C3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D4C16EEA-4751-6703-2CA8-6CBBFD409919}"/>
              </a:ext>
            </a:extLst>
          </p:cNvPr>
          <p:cNvSpPr>
            <a:spLocks noGrp="1"/>
          </p:cNvSpPr>
          <p:nvPr>
            <p:ph type="dt" sz="half" idx="10"/>
          </p:nvPr>
        </p:nvSpPr>
        <p:spPr>
          <a:xfrm>
            <a:off x="9216015" y="636270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231748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3255" y="6056666"/>
            <a:ext cx="2743200" cy="365125"/>
          </a:xfrm>
        </p:spPr>
        <p:txBody>
          <a:bodyPr/>
          <a:lstStyle/>
          <a:p>
            <a:r>
              <a:rPr lang="el-GR" dirty="0">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txBox="1">
            <a:spLocks/>
          </p:cNvSpPr>
          <p:nvPr/>
        </p:nvSpPr>
        <p:spPr>
          <a:xfrm>
            <a:off x="1141411" y="196042"/>
            <a:ext cx="9664925" cy="1654629"/>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50000"/>
              </a:lnSpc>
            </a:pPr>
            <a:r>
              <a:rPr lang="el-GR" b="1" u="sng" dirty="0">
                <a:solidFill>
                  <a:schemeClr val="bg1"/>
                </a:solidFill>
              </a:rPr>
              <a:t>ΕΙΔΙΚΑ ΚΡΙΤΗΡΙΑ ΠΑΝΕΠΙΣΤΗΜΙΟΥ ΚΥΠΡΟΥ ΚΑΙ ΤΕΠΑΚ</a:t>
            </a:r>
            <a:r>
              <a:rPr lang="en-US" b="1" u="sng" dirty="0">
                <a:solidFill>
                  <a:schemeClr val="bg1"/>
                </a:solidFill>
              </a:rPr>
              <a:t> </a:t>
            </a:r>
            <a:r>
              <a:rPr lang="el-GR" b="1" u="sng" dirty="0">
                <a:solidFill>
                  <a:schemeClr val="bg1"/>
                </a:solidFill>
              </a:rPr>
              <a:t>για </a:t>
            </a:r>
            <a:r>
              <a:rPr lang="el-GR" b="1" u="sng" dirty="0" err="1">
                <a:solidFill>
                  <a:schemeClr val="bg1"/>
                </a:solidFill>
              </a:rPr>
              <a:t>μαθητεσ</a:t>
            </a:r>
            <a:r>
              <a:rPr lang="el-GR" b="1" u="sng" dirty="0">
                <a:solidFill>
                  <a:schemeClr val="bg1"/>
                </a:solidFill>
              </a:rPr>
              <a:t>/</a:t>
            </a:r>
            <a:r>
              <a:rPr lang="el-GR" b="1" u="sng" dirty="0" err="1">
                <a:solidFill>
                  <a:schemeClr val="bg1"/>
                </a:solidFill>
              </a:rPr>
              <a:t>τριεσ</a:t>
            </a:r>
            <a:r>
              <a:rPr lang="el-GR" b="1" u="sng" dirty="0">
                <a:solidFill>
                  <a:schemeClr val="bg1"/>
                </a:solidFill>
              </a:rPr>
              <a:t> του </a:t>
            </a:r>
            <a:r>
              <a:rPr lang="el-GR" b="1" u="sng" dirty="0" err="1">
                <a:solidFill>
                  <a:schemeClr val="bg1"/>
                </a:solidFill>
              </a:rPr>
              <a:t>γυμνασιου</a:t>
            </a:r>
            <a:r>
              <a:rPr lang="el-GR" b="1" u="sng" dirty="0">
                <a:solidFill>
                  <a:schemeClr val="bg1"/>
                </a:solidFill>
              </a:rPr>
              <a:t> </a:t>
            </a:r>
            <a:r>
              <a:rPr lang="el-GR" b="1" u="sng" dirty="0" err="1">
                <a:solidFill>
                  <a:schemeClr val="bg1"/>
                </a:solidFill>
              </a:rPr>
              <a:t>ριζοκαρπασου</a:t>
            </a:r>
            <a:endParaRPr lang="en-US" b="1" u="sng" dirty="0">
              <a:solidFill>
                <a:schemeClr val="bg1"/>
              </a:solidFill>
            </a:endParaRPr>
          </a:p>
        </p:txBody>
      </p:sp>
      <p:sp>
        <p:nvSpPr>
          <p:cNvPr id="7" name="Text Placeholder 2"/>
          <p:cNvSpPr>
            <a:spLocks noGrp="1"/>
          </p:cNvSpPr>
          <p:nvPr>
            <p:ph type="title"/>
          </p:nvPr>
        </p:nvSpPr>
        <p:spPr>
          <a:xfrm>
            <a:off x="1020763" y="2259013"/>
            <a:ext cx="9906000" cy="2852737"/>
          </a:xfrm>
        </p:spPr>
        <p:txBody>
          <a:bodyPr>
            <a:normAutofit fontScale="90000"/>
          </a:bodyPr>
          <a:lstStyle/>
          <a:p>
            <a:pPr lvl="0" algn="just" defTabSz="685800">
              <a:lnSpc>
                <a:spcPct val="150000"/>
              </a:lnSpc>
              <a:spcBef>
                <a:spcPts val="750"/>
              </a:spcBef>
              <a:buSzTx/>
            </a:pPr>
            <a:r>
              <a:rPr lang="el-GR" sz="2800" b="1" cap="none" dirty="0">
                <a:solidFill>
                  <a:schemeClr val="bg1"/>
                </a:solidFill>
                <a:latin typeface="Arial" pitchFamily="34" charset="0"/>
                <a:cs typeface="Arial" pitchFamily="34" charset="0"/>
              </a:rPr>
              <a:t>Οι μαθητές/τριες του Γυμ. </a:t>
            </a:r>
            <a:r>
              <a:rPr lang="el-GR" sz="2800" b="1" cap="none" dirty="0" err="1">
                <a:solidFill>
                  <a:schemeClr val="bg1"/>
                </a:solidFill>
                <a:latin typeface="Arial" pitchFamily="34" charset="0"/>
                <a:cs typeface="Arial" pitchFamily="34" charset="0"/>
              </a:rPr>
              <a:t>Ριζοκαρπάσου</a:t>
            </a:r>
            <a:r>
              <a:rPr lang="el-GR" sz="2800" b="1" cap="none" dirty="0">
                <a:solidFill>
                  <a:schemeClr val="bg1"/>
                </a:solidFill>
                <a:latin typeface="Arial" pitchFamily="34" charset="0"/>
                <a:cs typeface="Arial" pitchFamily="34" charset="0"/>
              </a:rPr>
              <a:t> μπορούν να εισαχθούν στο Παν. Κύπρου και ΤΕΠΑΚ με τα ακόλουθα κριτήρια</a:t>
            </a:r>
            <a:r>
              <a:rPr lang="en-US" sz="2800" b="1" cap="none" dirty="0">
                <a:solidFill>
                  <a:schemeClr val="bg1"/>
                </a:solidFill>
                <a:latin typeface="Arial" pitchFamily="34" charset="0"/>
                <a:cs typeface="Arial" pitchFamily="34" charset="0"/>
              </a:rPr>
              <a:t>: </a:t>
            </a:r>
            <a:r>
              <a:rPr lang="el-GR" sz="2800" b="1" cap="none" dirty="0">
                <a:solidFill>
                  <a:schemeClr val="bg1"/>
                </a:solidFill>
                <a:latin typeface="Arial" pitchFamily="34" charset="0"/>
                <a:cs typeface="Arial" pitchFamily="34" charset="0"/>
              </a:rPr>
              <a:t/>
            </a:r>
            <a:br>
              <a:rPr lang="el-GR" sz="2800" b="1" cap="none" dirty="0">
                <a:solidFill>
                  <a:schemeClr val="bg1"/>
                </a:solidFill>
                <a:latin typeface="Arial" pitchFamily="34" charset="0"/>
                <a:cs typeface="Arial" pitchFamily="34" charset="0"/>
              </a:rPr>
            </a:br>
            <a:r>
              <a:rPr lang="en-US" sz="2800" b="1" cap="none" dirty="0">
                <a:solidFill>
                  <a:schemeClr val="bg1"/>
                </a:solidFill>
                <a:latin typeface="Arial" pitchFamily="34" charset="0"/>
                <a:cs typeface="Arial" pitchFamily="34" charset="0"/>
              </a:rPr>
              <a:t/>
            </a:r>
            <a:br>
              <a:rPr lang="en-US" sz="2800" b="1" cap="none" dirty="0">
                <a:solidFill>
                  <a:schemeClr val="bg1"/>
                </a:solidFill>
                <a:latin typeface="Arial" pitchFamily="34" charset="0"/>
                <a:cs typeface="Arial" pitchFamily="34" charset="0"/>
              </a:rPr>
            </a:br>
            <a:endParaRPr lang="el-GR" sz="2800" b="1" cap="none" dirty="0">
              <a:solidFill>
                <a:schemeClr val="bg1"/>
              </a:solidFill>
              <a:latin typeface="Arial" pitchFamily="34" charset="0"/>
              <a:cs typeface="Arial" pitchFamily="34" charset="0"/>
            </a:endParaRPr>
          </a:p>
          <a:p>
            <a:pPr>
              <a:lnSpc>
                <a:spcPct val="150000"/>
              </a:lnSpc>
            </a:pPr>
            <a:endParaRPr lang="en-GB" dirty="0">
              <a:solidFill>
                <a:schemeClr val="tx1"/>
              </a:solidFill>
            </a:endParaRPr>
          </a:p>
        </p:txBody>
      </p:sp>
      <p:pic>
        <p:nvPicPr>
          <p:cNvPr id="9" name="Picture 8"/>
          <p:cNvPicPr>
            <a:picLocks noChangeAspect="1"/>
          </p:cNvPicPr>
          <p:nvPr/>
        </p:nvPicPr>
        <p:blipFill>
          <a:blip r:embed="rId2"/>
          <a:stretch>
            <a:fillRect/>
          </a:stretch>
        </p:blipFill>
        <p:spPr>
          <a:xfrm>
            <a:off x="2750213" y="3386492"/>
            <a:ext cx="6791325" cy="2133600"/>
          </a:xfrm>
          <a:prstGeom prst="rect">
            <a:avLst/>
          </a:prstGeom>
        </p:spPr>
      </p:pic>
    </p:spTree>
    <p:extLst>
      <p:ext uri="{BB962C8B-B14F-4D97-AF65-F5344CB8AC3E}">
        <p14:creationId xmlns:p14="http://schemas.microsoft.com/office/powerpoint/2010/main" val="927960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723" y="194208"/>
            <a:ext cx="9414553" cy="653142"/>
          </a:xfrm>
        </p:spPr>
        <p:txBody>
          <a:bodyPr/>
          <a:lstStyle/>
          <a:p>
            <a:pPr algn="ctr"/>
            <a:r>
              <a:rPr lang="el-GR" b="1" dirty="0" err="1">
                <a:solidFill>
                  <a:schemeClr val="bg1"/>
                </a:solidFill>
              </a:rPr>
              <a:t>Χρονοδιαγραμματα</a:t>
            </a:r>
            <a:r>
              <a:rPr lang="el-GR" b="1" dirty="0">
                <a:solidFill>
                  <a:schemeClr val="bg1"/>
                </a:solidFill>
              </a:rPr>
              <a:t> (1)</a:t>
            </a:r>
            <a:endParaRPr lang="en-US" b="1" dirty="0">
              <a:solidFill>
                <a:schemeClr val="bg1"/>
              </a:solidFill>
            </a:endParaRPr>
          </a:p>
        </p:txBody>
      </p:sp>
      <p:sp>
        <p:nvSpPr>
          <p:cNvPr id="5" name="Rectangle 4"/>
          <p:cNvSpPr/>
          <p:nvPr/>
        </p:nvSpPr>
        <p:spPr>
          <a:xfrm>
            <a:off x="739536" y="905873"/>
            <a:ext cx="10497267" cy="5527603"/>
          </a:xfrm>
          <a:prstGeom prst="rect">
            <a:avLst/>
          </a:prstGeom>
        </p:spPr>
        <p:txBody>
          <a:bodyPr wrap="square">
            <a:spAutoFit/>
          </a:bodyPr>
          <a:lstStyle/>
          <a:p>
            <a:pPr algn="just" latinLnBrk="1">
              <a:lnSpc>
                <a:spcPct val="115000"/>
              </a:lnSpc>
              <a:spcAft>
                <a:spcPts val="0"/>
              </a:spcAft>
            </a:pP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Α. 0</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2</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6</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 </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14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6</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Ηλεκτρονική Συμπλήρωση Μηχανογραφικού </a:t>
            </a: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Δελτίου Κύπρου Π.Ε.Π. 202</a:t>
            </a:r>
            <a:r>
              <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6</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 και Α’ Φάση Διαδικασίας για Πρόσβαση στα </a:t>
            </a:r>
            <a:endPar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ΑΕΙ Ελλάδας </a:t>
            </a:r>
            <a:r>
              <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ksa.schools.ac.cy</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1. Δήλωση Μαθημάτων Πρόσβασης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2.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Πλαισίων Πρόσβασης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και  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3.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Σειράς Προτίμησης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και Στρατιωτικές Σχολές </a:t>
            </a: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4. Υποβολή αίτησης για παροχή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Διευκολύνσεων</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στις ΠΕΠ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Β. 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/03/202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/03/202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Στρατιωτικές Σχολές Ελλάδας</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Οι υποψήφιοι υποβάλλουν στο Υπουργείο Άμυνας αντίγραφο του Μηχανογραφικού Δελτίου συμμετοχής στις Π.Ε.Π. 202</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6</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μαζί με όλα τα απαραίτητα δικαιολογητικά </a:t>
            </a: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(βλ. Οδηγός Π.Ε.Π. 202</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6</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τόμος Α, σελ.</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-11</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Γ. 02/04/202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1</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7</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Πληρωμή εξεταστικών τελών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l-GR"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F7EC38-D5FB-4B88-1BAE-6CEE05E6D0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39195E8-387E-E46B-7584-C8859956FF83}"/>
              </a:ext>
            </a:extLst>
          </p:cNvPr>
          <p:cNvSpPr>
            <a:spLocks noGrp="1"/>
          </p:cNvSpPr>
          <p:nvPr>
            <p:ph type="dt" sz="half" idx="10"/>
          </p:nvPr>
        </p:nvSpPr>
        <p:spPr>
          <a:xfrm>
            <a:off x="9216015" y="618424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82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0880" y="453301"/>
            <a:ext cx="9730240" cy="763968"/>
          </a:xfrm>
        </p:spPr>
        <p:txBody>
          <a:bodyPr/>
          <a:lstStyle/>
          <a:p>
            <a:pPr algn="ctr"/>
            <a:r>
              <a:rPr lang="el-GR" b="1" dirty="0" err="1">
                <a:solidFill>
                  <a:schemeClr val="bg1"/>
                </a:solidFill>
              </a:rPr>
              <a:t>Χρονοδιαγραμματα</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827314" y="1217269"/>
            <a:ext cx="10025170" cy="5505045"/>
          </a:xfrm>
        </p:spPr>
        <p:txBody>
          <a:bodyPr>
            <a:normAutofit fontScale="47500" lnSpcReduction="20000"/>
          </a:bodyPr>
          <a:lstStyle/>
          <a:p>
            <a:pPr algn="just">
              <a:lnSpc>
                <a:spcPct val="115000"/>
              </a:lnSpc>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Δ. 0</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24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400" b="1" dirty="0">
                <a:solidFill>
                  <a:schemeClr val="bg1"/>
                </a:solidFill>
                <a:latin typeface="Arial" panose="020B0604020202020204" pitchFamily="34" charset="0"/>
                <a:cs typeface="Arial" panose="020B0604020202020204" pitchFamily="34" charset="0"/>
              </a:rPr>
              <a:t>Αποστολή εντύπων υποψηφίων που θα εξεταστούν στην Πρακτική Δοκιμασία (για ΤΕΦΑΑ ή/και διεκδίκηση πριμοδότησης), </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ταχυδρομικώς με διπλοσυστημένη επιστολή στο ΥΠΑΝ, Επιτροπή Πριμοδότησης, Γραφείο Επιθεωρητών Φυσικής Αγωγής </a:t>
            </a:r>
            <a:r>
              <a:rPr lang="el-GR"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Γρ</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305 Α’ (βλ. Οδηγός Π.Ε.Π. 2025, τόμος Α΄, σελ.7</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81</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Ε. 0</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- 26/06/202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Περίοδος Διεξαγωγής ΠΕΠ 202</a:t>
            </a:r>
            <a:r>
              <a:rPr lang="en-US"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6</a:t>
            </a:r>
            <a:endParaRPr lang="el-GR"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l-GR" sz="4200" b="1" dirty="0">
                <a:solidFill>
                  <a:srgbClr val="FF0000"/>
                </a:solidFill>
                <a:latin typeface="Arial" panose="020B0604020202020204" pitchFamily="34" charset="0"/>
                <a:cs typeface="Arial" panose="020B0604020202020204" pitchFamily="34" charset="0"/>
              </a:rPr>
              <a:t>ΣΤ. Ιούλιος 202</a:t>
            </a:r>
            <a:r>
              <a:rPr lang="en-US" sz="4200" b="1" dirty="0">
                <a:solidFill>
                  <a:srgbClr val="FF0000"/>
                </a:solidFill>
                <a:latin typeface="Arial" panose="020B0604020202020204" pitchFamily="34" charset="0"/>
                <a:cs typeface="Arial" panose="020B0604020202020204" pitchFamily="34" charset="0"/>
              </a:rPr>
              <a:t>6</a:t>
            </a:r>
            <a:r>
              <a:rPr lang="el-GR" sz="4200" b="1" dirty="0">
                <a:solidFill>
                  <a:srgbClr val="FF0000"/>
                </a:solidFill>
                <a:latin typeface="Arial" panose="020B0604020202020204" pitchFamily="34" charset="0"/>
                <a:cs typeface="Arial" panose="020B0604020202020204" pitchFamily="34" charset="0"/>
              </a:rPr>
              <a:t>: </a:t>
            </a:r>
          </a:p>
          <a:p>
            <a:pPr marL="0" indent="0" algn="just">
              <a:buNone/>
            </a:pPr>
            <a:r>
              <a:rPr lang="el-GR" sz="3800" b="1" dirty="0">
                <a:solidFill>
                  <a:schemeClr val="bg1"/>
                </a:solidFill>
                <a:latin typeface="Arial" panose="020B0604020202020204" pitchFamily="34" charset="0"/>
                <a:cs typeface="Arial" panose="020B0604020202020204" pitchFamily="34" charset="0"/>
              </a:rPr>
              <a:t>   - ΑΕΙ ΚΥΠΡΟΥ και Στρατιωτικές Σχολές Ελλάδας</a:t>
            </a:r>
            <a:r>
              <a:rPr lang="el-GR" sz="3800" dirty="0">
                <a:solidFill>
                  <a:schemeClr val="bg1"/>
                </a:solidFill>
                <a:latin typeface="Arial" panose="020B0604020202020204" pitchFamily="34" charset="0"/>
                <a:cs typeface="Arial" panose="020B0604020202020204" pitchFamily="34" charset="0"/>
              </a:rPr>
              <a:t> (Αποτελέσματα Α΄ Κατανομής, κράτηση θέσης</a:t>
            </a:r>
            <a:r>
              <a:rPr lang="en-US" sz="3800" dirty="0">
                <a:solidFill>
                  <a:schemeClr val="bg1"/>
                </a:solidFill>
                <a:latin typeface="Arial" panose="020B0604020202020204" pitchFamily="34" charset="0"/>
                <a:cs typeface="Arial" panose="020B0604020202020204" pitchFamily="34" charset="0"/>
              </a:rPr>
              <a:t>,</a:t>
            </a:r>
            <a:r>
              <a:rPr lang="el-GR" sz="3800" dirty="0">
                <a:solidFill>
                  <a:schemeClr val="bg1"/>
                </a:solidFill>
                <a:latin typeface="Arial" panose="020B0604020202020204" pitchFamily="34" charset="0"/>
                <a:cs typeface="Arial" panose="020B0604020202020204" pitchFamily="34" charset="0"/>
              </a:rPr>
              <a:t> αίτηση για Β΄ Κατανομή, αίτηση για υπεράριθμες θέσεις με ειδικά κριτήρια)</a:t>
            </a:r>
            <a:endParaRPr lang="en-US" sz="3800" dirty="0">
              <a:solidFill>
                <a:schemeClr val="bg1"/>
              </a:solidFill>
              <a:latin typeface="Arial" panose="020B0604020202020204" pitchFamily="34" charset="0"/>
              <a:cs typeface="Arial" panose="020B0604020202020204" pitchFamily="34" charset="0"/>
            </a:endParaRPr>
          </a:p>
          <a:p>
            <a:pPr marL="0" indent="0" algn="just">
              <a:buNone/>
            </a:pPr>
            <a:r>
              <a:rPr lang="el-GR" sz="3800" b="1" dirty="0">
                <a:solidFill>
                  <a:schemeClr val="bg1"/>
                </a:solidFill>
                <a:latin typeface="Arial" panose="020B0604020202020204" pitchFamily="34" charset="0"/>
                <a:cs typeface="Arial" panose="020B0604020202020204" pitchFamily="34" charset="0"/>
              </a:rPr>
              <a:t>   - Β΄ Φάση διαδικασίας για πρόσβαση στα ΑΕΙ Ελλάδας</a:t>
            </a:r>
            <a:r>
              <a:rPr lang="el-GR" sz="3800" dirty="0">
                <a:solidFill>
                  <a:schemeClr val="bg1"/>
                </a:solidFill>
                <a:latin typeface="Arial" panose="020B0604020202020204" pitchFamily="34" charset="0"/>
                <a:cs typeface="Arial" panose="020B0604020202020204" pitchFamily="34" charset="0"/>
              </a:rPr>
              <a:t>: Ηλεκτρονική συμπλήρωση Μηχανογραφικού Δελτίου (ξεχωριστές αιτήσεις για ΑΛΛΟΔΑΠΟΥΣ / ΑΛΛΟΓΕΝΕΙΣ </a:t>
            </a:r>
            <a:r>
              <a:rPr lang="el-GR" sz="3800" u="sng" dirty="0">
                <a:solidFill>
                  <a:schemeClr val="bg1"/>
                </a:solidFill>
                <a:latin typeface="Arial" panose="020B0604020202020204" pitchFamily="34" charset="0"/>
                <a:cs typeface="Arial" panose="020B0604020202020204" pitchFamily="34" charset="0"/>
              </a:rPr>
              <a:t>Ή</a:t>
            </a:r>
            <a:r>
              <a:rPr lang="el-GR" sz="3800" dirty="0">
                <a:solidFill>
                  <a:schemeClr val="bg1"/>
                </a:solidFill>
                <a:latin typeface="Arial" panose="020B0604020202020204" pitchFamily="34" charset="0"/>
                <a:cs typeface="Arial" panose="020B0604020202020204" pitchFamily="34" charset="0"/>
              </a:rPr>
              <a:t> ΕΛΛΗΝΕΣ ΕΞΩΤΕΡΙΚΟΥ) και δήλωση </a:t>
            </a:r>
            <a:r>
              <a:rPr lang="el-GR" sz="3800" u="sng" dirty="0">
                <a:solidFill>
                  <a:schemeClr val="bg1"/>
                </a:solidFill>
                <a:latin typeface="Arial" panose="020B0604020202020204" pitchFamily="34" charset="0"/>
                <a:cs typeface="Arial" panose="020B0604020202020204" pitchFamily="34" charset="0"/>
              </a:rPr>
              <a:t>Σειράς Προτίμησης</a:t>
            </a:r>
            <a:r>
              <a:rPr lang="el-GR" sz="3800" dirty="0">
                <a:solidFill>
                  <a:schemeClr val="bg1"/>
                </a:solidFill>
                <a:latin typeface="Arial" panose="020B0604020202020204" pitchFamily="34" charset="0"/>
                <a:cs typeface="Arial" panose="020B0604020202020204" pitchFamily="34" charset="0"/>
              </a:rPr>
              <a:t> Τμημάτων από </a:t>
            </a:r>
            <a:r>
              <a:rPr lang="el-GR" sz="3800" u="sng" dirty="0">
                <a:solidFill>
                  <a:schemeClr val="bg1"/>
                </a:solidFill>
                <a:latin typeface="Arial" panose="020B0604020202020204" pitchFamily="34" charset="0"/>
                <a:cs typeface="Arial" panose="020B0604020202020204" pitchFamily="34" charset="0"/>
              </a:rPr>
              <a:t>ΜΟΝΟ ΕΝΑ</a:t>
            </a:r>
            <a:r>
              <a:rPr lang="el-GR" sz="3800" dirty="0">
                <a:solidFill>
                  <a:schemeClr val="bg1"/>
                </a:solidFill>
                <a:latin typeface="Arial" panose="020B0604020202020204" pitchFamily="34" charset="0"/>
                <a:cs typeface="Arial" panose="020B0604020202020204" pitchFamily="34" charset="0"/>
              </a:rPr>
              <a:t> Επιστημονικό Πεδίο.</a:t>
            </a:r>
            <a:endParaRPr lang="en-US" sz="3800" dirty="0">
              <a:solidFill>
                <a:schemeClr val="bg1"/>
              </a:solidFill>
              <a:latin typeface="Arial" panose="020B0604020202020204" pitchFamily="34" charset="0"/>
              <a:cs typeface="Arial" panose="020B0604020202020204" pitchFamily="34" charset="0"/>
            </a:endParaRPr>
          </a:p>
          <a:p>
            <a:pPr algn="just">
              <a:lnSpc>
                <a:spcPct val="115000"/>
              </a:lnSpc>
              <a:spcBef>
                <a:spcPts val="750"/>
              </a:spcBef>
              <a:spcAft>
                <a:spcPts val="0"/>
              </a:spcAft>
            </a:pPr>
            <a:endParaRPr lang="en-US" dirty="0"/>
          </a:p>
        </p:txBody>
      </p:sp>
      <p:pic>
        <p:nvPicPr>
          <p:cNvPr id="5" name="Picture 4">
            <a:extLst>
              <a:ext uri="{FF2B5EF4-FFF2-40B4-BE49-F238E27FC236}">
                <a16:creationId xmlns:a16="http://schemas.microsoft.com/office/drawing/2014/main" id="{3DF1F8E2-BF20-7E3E-2C17-B175D8BC95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60D20A80-12E8-B15E-C630-57C8A526EB6C}"/>
              </a:ext>
            </a:extLst>
          </p:cNvPr>
          <p:cNvSpPr>
            <a:spLocks noGrp="1"/>
          </p:cNvSpPr>
          <p:nvPr>
            <p:ph type="dt" sz="half" idx="10"/>
          </p:nvPr>
        </p:nvSpPr>
        <p:spPr>
          <a:xfrm>
            <a:off x="9056055" y="6222136"/>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78206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5309" y="191832"/>
            <a:ext cx="9621382" cy="1036111"/>
          </a:xfrm>
        </p:spPr>
        <p:txBody>
          <a:bodyPr/>
          <a:lstStyle/>
          <a:p>
            <a:pPr algn="ctr"/>
            <a:r>
              <a:rPr lang="el-GR" b="1" dirty="0" err="1">
                <a:solidFill>
                  <a:schemeClr val="bg1"/>
                </a:solidFill>
              </a:rPr>
              <a:t>Χρονοδιαγραμματα</a:t>
            </a:r>
            <a:r>
              <a:rPr lang="el-GR" b="1" dirty="0">
                <a:solidFill>
                  <a:schemeClr val="bg1"/>
                </a:solidFill>
              </a:rPr>
              <a:t> (3)</a:t>
            </a:r>
            <a:endParaRPr lang="en-US" b="1" dirty="0">
              <a:solidFill>
                <a:schemeClr val="bg1"/>
              </a:solidFill>
            </a:endParaRPr>
          </a:p>
        </p:txBody>
      </p:sp>
      <p:sp>
        <p:nvSpPr>
          <p:cNvPr id="3" name="Content Placeholder 2"/>
          <p:cNvSpPr>
            <a:spLocks noGrp="1"/>
          </p:cNvSpPr>
          <p:nvPr>
            <p:ph idx="1"/>
          </p:nvPr>
        </p:nvSpPr>
        <p:spPr>
          <a:xfrm>
            <a:off x="1230086" y="1227942"/>
            <a:ext cx="9817325" cy="5129247"/>
          </a:xfrm>
        </p:spPr>
        <p:txBody>
          <a:bodyPr>
            <a:normAutofit fontScale="70000" lnSpcReduction="20000"/>
          </a:bodyPr>
          <a:lstStyle/>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Ζ. Αύγουστος 202</a:t>
            </a:r>
            <a:r>
              <a:rPr lang="en-US" sz="3300" b="1" dirty="0">
                <a:solidFill>
                  <a:srgbClr val="FF0000"/>
                </a:solidFill>
                <a:latin typeface="Arial" panose="020B0604020202020204" pitchFamily="34" charset="0"/>
                <a:ea typeface="Times New Roman" panose="02020603050405020304" pitchFamily="18" charset="0"/>
              </a:rPr>
              <a:t>6</a:t>
            </a:r>
            <a:r>
              <a:rPr lang="el-GR" sz="3300" b="1" dirty="0">
                <a:solidFill>
                  <a:srgbClr val="FF0000"/>
                </a:solidFill>
                <a:latin typeface="Arial" panose="020B0604020202020204" pitchFamily="34" charset="0"/>
                <a:ea typeface="Times New Roman" panose="02020603050405020304" pitchFamily="18" charset="0"/>
              </a:rPr>
              <a:t>:</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ΑΕΙ Ελλάδας για Αλλοδαπούς/Αλλογενείς</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buFontTx/>
              <a:buChar char="-"/>
            </a:pPr>
            <a:r>
              <a:rPr lang="el-GR" b="1" dirty="0">
                <a:solidFill>
                  <a:schemeClr val="bg1"/>
                </a:solidFill>
                <a:latin typeface="Arial" panose="020B0604020202020204" pitchFamily="34" charset="0"/>
                <a:ea typeface="Times New Roman" panose="02020603050405020304" pitchFamily="18" charset="0"/>
              </a:rPr>
              <a:t>Αποτελέσματα Β’ Κατανομής και Ειδικών Κριτηρίων ΤΕΠΑΚ</a:t>
            </a: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Ειδικών Κριτηρίων Πανεπιστημίου Κύπρου (Π.Κ.)</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Η. Σεπτέμβριος 202</a:t>
            </a:r>
            <a:r>
              <a:rPr lang="en-US" sz="3300" b="1" dirty="0">
                <a:solidFill>
                  <a:srgbClr val="FF0000"/>
                </a:solidFill>
                <a:latin typeface="Arial" panose="020B0604020202020204" pitchFamily="34" charset="0"/>
                <a:ea typeface="Times New Roman" panose="02020603050405020304" pitchFamily="18" charset="0"/>
              </a:rPr>
              <a:t>6</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Πανεπιστημίου Κύπρου (Π.Κ.)</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Εξετάσεις Ελλήνων Εξωτερικού (Ομογενείς) στην Ελλάδα</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Θ. Οκτώβριος 202</a:t>
            </a:r>
            <a:r>
              <a:rPr lang="en-US" sz="3300" b="1" dirty="0">
                <a:solidFill>
                  <a:srgbClr val="FF0000"/>
                </a:solidFill>
                <a:latin typeface="Arial" panose="020B0604020202020204" pitchFamily="34" charset="0"/>
                <a:ea typeface="Times New Roman" panose="02020603050405020304" pitchFamily="18" charset="0"/>
              </a:rPr>
              <a:t>6</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Ελλήνων Εξωτερικού (Ομογενείς) για θέσεις στα ΑΕΙ Ελλάδας </a:t>
            </a:r>
          </a:p>
          <a:p>
            <a:pPr marL="0" indent="0" algn="just">
              <a:lnSpc>
                <a:spcPct val="115000"/>
              </a:lnSpc>
              <a:spcAft>
                <a:spcPts val="0"/>
              </a:spcAft>
              <a:buNone/>
            </a:pPr>
            <a:endParaRPr lang="el-GR" b="1" dirty="0">
              <a:solidFill>
                <a:srgbClr val="000000"/>
              </a:solidFill>
              <a:latin typeface="Arial" panose="020B0604020202020204" pitchFamily="34" charset="0"/>
              <a:ea typeface="Times New Roman" panose="02020603050405020304" pitchFamily="18" charset="0"/>
            </a:endParaRPr>
          </a:p>
          <a:p>
            <a:pPr marL="0" indent="0" algn="just">
              <a:lnSpc>
                <a:spcPct val="115000"/>
              </a:lnSpc>
              <a:spcAft>
                <a:spcPts val="0"/>
              </a:spcAft>
              <a:buNone/>
            </a:pP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*Οι στρατιώτες που θα καταταγούν τον Ιούλιο 202</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6</a:t>
            </a: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 καλούνται να παρακολουθούν τακτικά τις ιστοσελίδες των Πανεπιστημίων της Κύπρου για τη συμπληρωματική κατανομή θέσεων (ενδέχεται η συμπληρωματική κατανομή Εθνοφρουρών να γίνει τον </a:t>
            </a:r>
            <a:r>
              <a:rPr lang="el-GR" b="1"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Σεπτέμβριο 202</a:t>
            </a:r>
            <a:r>
              <a:rPr lang="en-US" b="1"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6</a:t>
            </a:r>
            <a:r>
              <a:rPr lang="el-GR" b="1"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για το Πανεπιστήμιο Κύπρου και Μάρτιο 202</a:t>
            </a:r>
            <a:r>
              <a:rPr lang="en-US" b="1"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7</a:t>
            </a:r>
            <a:r>
              <a:rPr lang="el-GR" b="1"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για το ΤΕΠΑΚ</a:t>
            </a: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78FFDBB-1634-4070-5DB0-A24F95209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5575B94-88DB-70EE-4F2F-4C65F9C664AC}"/>
              </a:ext>
            </a:extLst>
          </p:cNvPr>
          <p:cNvSpPr>
            <a:spLocks noGrp="1"/>
          </p:cNvSpPr>
          <p:nvPr>
            <p:ph type="dt" sz="half" idx="10"/>
          </p:nvPr>
        </p:nvSpPr>
        <p:spPr>
          <a:xfrm>
            <a:off x="9216015" y="635719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931626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94874"/>
          </a:xfrm>
        </p:spPr>
        <p:txBody>
          <a:bodyPr/>
          <a:lstStyle/>
          <a:p>
            <a:pPr algn="ctr"/>
            <a:r>
              <a:rPr lang="el-GR" b="1" dirty="0">
                <a:solidFill>
                  <a:schemeClr val="bg1"/>
                </a:solidFill>
              </a:rPr>
              <a:t>ΑΝΑΚΕΦΑΛΑΙΩΤΙΚΕς Επισημανσεισ    (1)</a:t>
            </a:r>
            <a:endParaRPr lang="en-US" b="1" dirty="0">
              <a:solidFill>
                <a:schemeClr val="bg1"/>
              </a:solidFill>
            </a:endParaRPr>
          </a:p>
        </p:txBody>
      </p:sp>
      <p:sp>
        <p:nvSpPr>
          <p:cNvPr id="3" name="Content Placeholder 2"/>
          <p:cNvSpPr>
            <a:spLocks noGrp="1"/>
          </p:cNvSpPr>
          <p:nvPr>
            <p:ph idx="1"/>
          </p:nvPr>
        </p:nvSpPr>
        <p:spPr>
          <a:xfrm>
            <a:off x="770020" y="866275"/>
            <a:ext cx="10419347" cy="5856040"/>
          </a:xfrm>
        </p:spPr>
        <p:txBody>
          <a:bodyPr>
            <a:noAutofit/>
          </a:bodyPr>
          <a:lstStyle/>
          <a:p>
            <a:pPr lvl="0" latinLnBrk="1">
              <a:lnSpc>
                <a:spcPct val="100000"/>
              </a:lnSpc>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Ηλεκτρονική υποβολή αίτησης Π.Ε.Π.: </a:t>
            </a:r>
          </a:p>
          <a:p>
            <a:pPr marL="0" lvl="0" indent="0" latinLnBrk="1">
              <a:lnSpc>
                <a:spcPct val="100000"/>
              </a:lnSpc>
              <a:buNone/>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Φυλάξη προσεκτικά του ονόματος χρήστη, καθώς και τον κωδικό υποψηφίου. </a:t>
            </a:r>
            <a:endParaRPr lang="el-GR" sz="2000" dirty="0">
              <a:solidFill>
                <a:schemeClr val="bg1"/>
              </a:solidFill>
              <a:latin typeface="Arial" pitchFamily="34" charset="0"/>
              <a:cs typeface="Arial" pitchFamily="34" charset="0"/>
            </a:endParaRPr>
          </a:p>
          <a:p>
            <a:pPr algn="just" latinLnBrk="1">
              <a:lnSpc>
                <a:spcPct val="100000"/>
              </a:lnSpc>
              <a:spcBef>
                <a:spcPts val="0"/>
              </a:spcBef>
              <a:buSzTx/>
            </a:pPr>
            <a:r>
              <a:rPr lang="el-GR" sz="2000" dirty="0">
                <a:solidFill>
                  <a:schemeClr val="bg1"/>
                </a:solidFill>
                <a:latin typeface="Arial" pitchFamily="34" charset="0"/>
                <a:cs typeface="Arial" pitchFamily="34" charset="0"/>
              </a:rPr>
              <a:t>Η σειρά προτίμησης στην αίτηση της Κύπρου μπορεί να διαφέρει από τη σειρά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προτίμησης στην αίτηση της Ελλάδας.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Υποψήφιοι που ΔΕΝ θα δηλώσουν Πλαίσια Πρόσβασης που αφορούν σε Σχολές της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Ελλάδας στην αίτηση Μαρτίου, ΔΕΝ θα μπορούν να τις διεκδικήσουν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τον Ιούλιο.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Οι υποψήφιοι μπορούν να δηλώσουν μαθήματα Πρόσβασης ανεξαρτήτως αν τα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διδάσκονται στο σχολείο.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Κύπρος – Πολλαπλοί Βαθμοί Πρόσβασης (ανά Πλαίσιο),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 – Ένας (1) Γενικός Βαθμός Πρόσβασης/Κατάταξης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Στην αίτηση της Ελλάδας, οι υποψήφιοι μπορούν να διεκδικήσουν μέχρι </a:t>
            </a:r>
            <a:r>
              <a:rPr lang="el-GR" sz="2800" dirty="0">
                <a:solidFill>
                  <a:schemeClr val="bg1"/>
                </a:solidFill>
                <a:latin typeface="Arial" pitchFamily="34" charset="0"/>
                <a:cs typeface="Arial" pitchFamily="34" charset="0"/>
              </a:rPr>
              <a:t>20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επιλογές (Π.Ε.Π. 202</a:t>
            </a:r>
            <a:r>
              <a:rPr lang="en-US" sz="2000" dirty="0">
                <a:solidFill>
                  <a:schemeClr val="bg1"/>
                </a:solidFill>
                <a:latin typeface="Arial" pitchFamily="34" charset="0"/>
                <a:cs typeface="Arial" pitchFamily="34" charset="0"/>
              </a:rPr>
              <a:t>6</a:t>
            </a:r>
            <a:r>
              <a:rPr lang="el-GR" sz="2000" dirty="0">
                <a:solidFill>
                  <a:schemeClr val="bg1"/>
                </a:solidFill>
                <a:latin typeface="Arial" pitchFamily="34" charset="0"/>
                <a:cs typeface="Arial" pitchFamily="34" charset="0"/>
              </a:rPr>
              <a:t>) από ΜΟΝΟ ΕΝΑ Επιστημονικό Πεδίο.</a:t>
            </a:r>
          </a:p>
        </p:txBody>
      </p:sp>
      <p:pic>
        <p:nvPicPr>
          <p:cNvPr id="5" name="Picture 4">
            <a:extLst>
              <a:ext uri="{FF2B5EF4-FFF2-40B4-BE49-F238E27FC236}">
                <a16:creationId xmlns:a16="http://schemas.microsoft.com/office/drawing/2014/main" id="{329FC4AF-8D66-9D69-73D2-F4C2895F94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0CB4079-C57C-8D68-FF9E-6AB87C5B1391}"/>
              </a:ext>
            </a:extLst>
          </p:cNvPr>
          <p:cNvSpPr>
            <a:spLocks noGrp="1"/>
          </p:cNvSpPr>
          <p:nvPr>
            <p:ph type="dt" sz="half" idx="10"/>
          </p:nvPr>
        </p:nvSpPr>
        <p:spPr>
          <a:xfrm>
            <a:off x="8887612" y="635719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1905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004"/>
            <a:ext cx="9905998" cy="1094218"/>
          </a:xfrm>
        </p:spPr>
        <p:txBody>
          <a:bodyPr/>
          <a:lstStyle/>
          <a:p>
            <a:pPr algn="ctr"/>
            <a:r>
              <a:rPr lang="el-GR" b="1" dirty="0">
                <a:solidFill>
                  <a:schemeClr val="bg1"/>
                </a:solidFill>
              </a:rPr>
              <a:t>ΑΝΑΚΕΦΑΛΑΙΩΤΙΚΕς Επισημανσεισ   (2)</a:t>
            </a:r>
            <a:endParaRPr lang="en-US" b="1" dirty="0">
              <a:solidFill>
                <a:schemeClr val="bg1"/>
              </a:solidFill>
            </a:endParaRPr>
          </a:p>
        </p:txBody>
      </p:sp>
      <p:sp>
        <p:nvSpPr>
          <p:cNvPr id="3" name="Content Placeholder 2"/>
          <p:cNvSpPr>
            <a:spLocks noGrp="1"/>
          </p:cNvSpPr>
          <p:nvPr>
            <p:ph idx="1"/>
          </p:nvPr>
        </p:nvSpPr>
        <p:spPr>
          <a:xfrm>
            <a:off x="1032556" y="998621"/>
            <a:ext cx="9773782" cy="5411137"/>
          </a:xfrm>
        </p:spPr>
        <p:txBody>
          <a:bodyPr>
            <a:noAutofit/>
          </a:bodyPr>
          <a:lstStyle/>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Σε περίπτωση που υποψήφιος έχει επιλέξει να εξεταστεί σε διαφορετικά επίπεδα του ίδιου μαθήματος (π.χ. Μαθηματικά Κατ/σης και Μαθηματικά Κ.Κ.) πρέπει να επιλέξει ποιο από τα 2 επιθυμεί να συμμετέχει στον υπολογισμό του Γενικού Βαθμού Πρόσβασης/Κατάταξης για ΑΕΙ Ελλάδας.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την Κύπρο, μπορούν να εξεταστούν διαφορετικά επίπεδα του ίδιου μαθήματος για διαφορετικά Πλαίσια Πρόσβασης.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τις Στρατιωτικές Σχολές, οι υποψήφιοι καλούνται να παρακολουθούν τακτικά την ιστοσελίδα του Υπουργείου Άμυνας! ΔΕΝ θα σταλούν προσωπικά μηνύματα/επιστολές!</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Υποψήφιοι που διεκδικούν θέση σε </a:t>
            </a:r>
            <a:r>
              <a:rPr lang="el-GR" sz="2000" b="1" dirty="0">
                <a:solidFill>
                  <a:srgbClr val="FF0000"/>
                </a:solidFill>
                <a:latin typeface="Arial" panose="020B0604020202020204" pitchFamily="34" charset="0"/>
                <a:cs typeface="Arial" panose="020B0604020202020204" pitchFamily="34" charset="0"/>
              </a:rPr>
              <a:t>Εκπαιδευτικά Ιδρύματα του Εξωτερικού </a:t>
            </a:r>
            <a:r>
              <a:rPr lang="el-GR" sz="2000" dirty="0">
                <a:solidFill>
                  <a:schemeClr val="bg1"/>
                </a:solidFill>
                <a:latin typeface="Arial" panose="020B0604020202020204" pitchFamily="34" charset="0"/>
                <a:cs typeface="Arial" panose="020B0604020202020204" pitchFamily="34" charset="0"/>
              </a:rPr>
              <a:t>καλούνται να ελέγξουν προσεκτικά τα κριτήρια εισδοχής. </a:t>
            </a:r>
            <a:r>
              <a:rPr lang="el-GR" sz="2000" u="sng" dirty="0">
                <a:solidFill>
                  <a:schemeClr val="bg1"/>
                </a:solidFill>
                <a:latin typeface="Arial" panose="020B0604020202020204" pitchFamily="34" charset="0"/>
                <a:cs typeface="Arial" panose="020B0604020202020204" pitchFamily="34" charset="0"/>
              </a:rPr>
              <a:t>Μπορεί να απαιτείται Βαθμός Πρόσβασης  </a:t>
            </a:r>
            <a:r>
              <a:rPr lang="el-GR" sz="2000" dirty="0">
                <a:solidFill>
                  <a:schemeClr val="bg1"/>
                </a:solidFill>
                <a:latin typeface="Arial" panose="020B0604020202020204" pitchFamily="34" charset="0"/>
                <a:cs typeface="Arial" panose="020B0604020202020204" pitchFamily="34" charset="0"/>
              </a:rPr>
              <a:t>(ενδεικτικά αναφέρονται  Εκπαιδευτικά Ιδρύματα της Γερμανίας, Ισπανίας, Ιταλίας).</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Έλληνες Εξωτερικού </a:t>
            </a:r>
            <a:r>
              <a:rPr lang="en-GB"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Υποψήφιοι με 2 γονείς Ελληνικής Καταγωγής και Υποψήφιοι με 1 γονέα Ελληνικής Καταγωγής. </a:t>
            </a:r>
            <a:endParaRPr lang="el-GR" sz="20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01F1A1-3792-CC0A-8A39-731FAB60B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4A31BB6-0267-ED80-4EA3-CE4E91C0D7CD}"/>
              </a:ext>
            </a:extLst>
          </p:cNvPr>
          <p:cNvSpPr>
            <a:spLocks noGrp="1"/>
          </p:cNvSpPr>
          <p:nvPr>
            <p:ph type="dt" sz="half" idx="10"/>
          </p:nvPr>
        </p:nvSpPr>
        <p:spPr>
          <a:xfrm>
            <a:off x="9448800" y="6492875"/>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975908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76720" y="530965"/>
            <a:ext cx="5238560" cy="499730"/>
          </a:xfrm>
        </p:spPr>
        <p:txBody>
          <a:bodyPr>
            <a:noAutofit/>
          </a:bodyPr>
          <a:lstStyle/>
          <a:p>
            <a:r>
              <a:rPr lang="el-GR" sz="3200" b="1" u="sng" cap="none" dirty="0">
                <a:solidFill>
                  <a:schemeClr val="bg1"/>
                </a:solidFill>
                <a:latin typeface="Arial" panose="020B0604020202020204" pitchFamily="34" charset="0"/>
                <a:cs typeface="Arial" panose="020B0604020202020204" pitchFamily="34" charset="0"/>
              </a:rPr>
              <a:t>Χρήσιμες Ιστοσελίδες</a:t>
            </a:r>
            <a:endParaRPr lang="en-GB" sz="3200" u="sng" dirty="0">
              <a:solidFill>
                <a:schemeClr val="bg1"/>
              </a:solidFill>
              <a:latin typeface="Arial" panose="020B0604020202020204" pitchFamily="34" charset="0"/>
              <a:cs typeface="Arial" panose="020B0604020202020204" pitchFamily="34" charset="0"/>
            </a:endParaRPr>
          </a:p>
        </p:txBody>
      </p:sp>
      <p:sp useBgFill="1">
        <p:nvSpPr>
          <p:cNvPr id="3" name="Text Placeholder 2"/>
          <p:cNvSpPr>
            <a:spLocks noGrp="1"/>
          </p:cNvSpPr>
          <p:nvPr>
            <p:ph type="body" idx="1"/>
          </p:nvPr>
        </p:nvSpPr>
        <p:spPr>
          <a:xfrm>
            <a:off x="993091" y="1152874"/>
            <a:ext cx="10336845" cy="5449944"/>
          </a:xfrm>
        </p:spPr>
        <p:txBody>
          <a:bodyPr>
            <a:noAutofit/>
          </a:bodyPr>
          <a:lstStyle/>
          <a:p>
            <a:pPr marL="457200" lvl="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a:t>
            </a:r>
            <a:r>
              <a:rPr lang="el-GR" sz="2800" b="1" cap="none" dirty="0">
                <a:solidFill>
                  <a:schemeClr val="bg1"/>
                </a:solidFill>
                <a:latin typeface="Arial" pitchFamily="34" charset="0"/>
                <a:cs typeface="Arial" pitchFamily="34" charset="0"/>
              </a:rPr>
              <a:t>,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Αθλητισμού και Νεολαίας (ΥΠΑΝ)</a:t>
            </a:r>
            <a:r>
              <a:rPr lang="en-GB" sz="2800" b="1" cap="none" dirty="0">
                <a:solidFill>
                  <a:schemeClr val="bg1"/>
                </a:solidFill>
                <a:latin typeface="Arial" pitchFamily="34" charset="0"/>
                <a:cs typeface="Arial" pitchFamily="34" charset="0"/>
              </a:rPr>
              <a:t>:</a:t>
            </a:r>
          </a:p>
          <a:p>
            <a:pPr lvl="0" algn="ctr" latinLnBrk="1">
              <a:lnSpc>
                <a:spcPct val="100000"/>
              </a:lnSpc>
              <a:spcBef>
                <a:spcPts val="0"/>
              </a:spcBef>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www.moec.gov.cy</a:t>
            </a:r>
            <a:r>
              <a:rPr lang="el-GR"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2800" b="1" u="sng" cap="none" dirty="0">
              <a:solidFill>
                <a:srgbClr val="FF0000"/>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endParaRPr>
          </a:p>
          <a:p>
            <a:pPr lvl="0" latinLnBrk="1">
              <a:lnSpc>
                <a:spcPct val="100000"/>
              </a:lnSpc>
              <a:spcBef>
                <a:spcPts val="0"/>
              </a:spcBef>
              <a:buSzTx/>
            </a:pPr>
            <a:r>
              <a:rPr lang="en-GB" sz="2800" cap="none" dirty="0">
                <a:solidFill>
                  <a:schemeClr val="bg2"/>
                </a:solidFill>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Υπηρεσίες → Υπηρεσία Συμβουλευτικής και </a:t>
            </a:r>
          </a:p>
          <a:p>
            <a:pPr lvl="0" latinLnBrk="1">
              <a:lnSpc>
                <a:spcPct val="100000"/>
              </a:lnSpc>
              <a:spcBef>
                <a:spcPts val="0"/>
              </a:spcBef>
              <a:buSzTx/>
            </a:pP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Επαγγελματικής Αγωγής (Υ.Σ.Ε.Α) → </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Εκδόσεις</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endPar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Επιστημονικά Πεδία και Πλαίσια Πρόσβασης στη Δημόσια </a:t>
            </a: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Ανώτερη Εκπαίδευση Κύπρου και Ελλάδας 2026</a:t>
            </a:r>
          </a:p>
          <a:p>
            <a:pPr lvl="0" latinLnBrk="1">
              <a:lnSpc>
                <a:spcPct val="100000"/>
              </a:lnSpc>
              <a:spcBef>
                <a:spcPts val="0"/>
              </a:spcBef>
              <a:buSzTx/>
            </a:pPr>
            <a:endPar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 xmlns:ahyp="http://schemas.microsoft.com/office/drawing/2018/hyperlinkcolor" val="tx"/>
                    </a:ext>
                  </a:extLst>
                </a:hlinkClick>
              </a:rPr>
              <a:t>►</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a:p>
            <a:pPr lvl="0" latinLnBrk="1">
              <a:lnSpc>
                <a:spcPct val="100000"/>
              </a:lnSpc>
              <a:spcBef>
                <a:spcPts val="0"/>
              </a:spcBef>
              <a:buSzTx/>
            </a:pPr>
            <a:endParaRPr lang="en-GB" sz="24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 Θρησκευμάτων και Αθλητισμού</a:t>
            </a:r>
          </a:p>
          <a:p>
            <a:pPr latinLnBrk="1">
              <a:lnSpc>
                <a:spcPct val="100000"/>
              </a:lnSpc>
              <a:spcBef>
                <a:spcPts val="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Ελλάδας (ΥΠΑΙΘ</a:t>
            </a:r>
            <a:r>
              <a:rPr 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A</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n-GB"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latinLnBrk="1">
              <a:lnSpc>
                <a:spcPct val="100000"/>
              </a:lnSpc>
              <a:spcBef>
                <a:spcPts val="0"/>
              </a:spcBef>
              <a:buSzTx/>
            </a:pPr>
            <a:r>
              <a:rPr lang="en-GB" sz="2800" b="1" u="sng" cap="none" dirty="0">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www</a:t>
            </a:r>
            <a:r>
              <a:rPr lang="el-GR" sz="2800" b="1" u="sng" cap="none" dirty="0">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minedu</a:t>
            </a:r>
            <a:r>
              <a:rPr lang="el-GR" sz="2800" b="1" u="sng" cap="none" dirty="0">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gov</a:t>
            </a:r>
            <a:r>
              <a:rPr lang="el-GR" sz="2800" b="1" u="sng" cap="none" dirty="0">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a:t>
            </a:r>
            <a:r>
              <a:rPr lang="en-GB" sz="2800" b="1" u="sng" cap="none" dirty="0">
                <a:solidFill>
                  <a:srgbClr val="FF0000"/>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gr</a:t>
            </a:r>
            <a:r>
              <a:rPr lang="el-GR" sz="2800" b="1" u="sng" cap="none" dirty="0">
                <a:solidFill>
                  <a:srgbClr val="FF0000"/>
                </a:solidFill>
                <a:latin typeface="Arial" pitchFamily="34" charset="0"/>
                <a:cs typeface="Arial" pitchFamily="34" charset="0"/>
              </a:rPr>
              <a:t> </a:t>
            </a:r>
            <a:r>
              <a:rPr lang="en-GB" sz="2800" b="1" u="sng" cap="none" dirty="0">
                <a:solidFill>
                  <a:srgbClr val="FF0000"/>
                </a:solidFill>
                <a:latin typeface="Arial" pitchFamily="34" charset="0"/>
                <a:cs typeface="Arial" pitchFamily="34" charset="0"/>
              </a:rPr>
              <a:t> </a:t>
            </a:r>
            <a:endParaRPr lang="el-GR" sz="2800" b="1" u="sng" cap="none" dirty="0">
              <a:solidFill>
                <a:srgbClr val="FF0000"/>
              </a:solidFill>
              <a:latin typeface="Arial" pitchFamily="34" charset="0"/>
              <a:cs typeface="Arial" pitchFamily="34" charset="0"/>
            </a:endParaRPr>
          </a:p>
          <a:p>
            <a:pPr lvl="0" latinLnBrk="1">
              <a:lnSpc>
                <a:spcPct val="100000"/>
              </a:lnSpc>
              <a:spcBef>
                <a:spcPts val="0"/>
              </a:spcBef>
              <a:buSzTx/>
            </a:pPr>
            <a:r>
              <a:rPr lang="el-GR" sz="2800" cap="none" dirty="0">
                <a:solidFill>
                  <a:prstClr val="black">
                    <a:lumMod val="75000"/>
                    <a:lumOff val="25000"/>
                  </a:prstClr>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2000" cap="none" dirty="0">
                <a:solidFill>
                  <a:schemeClr val="bg2"/>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Εξετάσεις → Αλλοδαποί-Αλλογενείς </a:t>
            </a:r>
          </a:p>
          <a:p>
            <a:pPr lvl="0" latinLnBrk="1">
              <a:lnSpc>
                <a:spcPct val="100000"/>
              </a:lnSpc>
              <a:spcBef>
                <a:spcPts val="0"/>
              </a:spcBef>
              <a:buSzTx/>
            </a:pP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Εξετάσεις → Έλληνες του Εξωτερικού </a:t>
            </a:r>
          </a:p>
          <a:p>
            <a:pPr lvl="0" latinLnBrk="1">
              <a:lnSpc>
                <a:spcPct val="100000"/>
              </a:lnSpc>
              <a:spcBef>
                <a:spcPts val="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sz="2400" dirty="0"/>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F35119B-078D-A88E-6D68-0207BBC6FF72}"/>
              </a:ext>
            </a:extLst>
          </p:cNvPr>
          <p:cNvSpPr>
            <a:spLocks noGrp="1"/>
          </p:cNvSpPr>
          <p:nvPr>
            <p:ph type="dt" sz="half" idx="10"/>
          </p:nvPr>
        </p:nvSpPr>
        <p:spPr>
          <a:xfrm>
            <a:off x="8888679" y="6237693"/>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4170445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263144"/>
            <a:ext cx="10638337" cy="1478570"/>
          </a:xfrm>
        </p:spPr>
        <p:txBody>
          <a:bodyPr/>
          <a:lstStyle/>
          <a:p>
            <a:pPr algn="ctr"/>
            <a:r>
              <a:rPr lang="el-GR" b="1" dirty="0" err="1">
                <a:solidFill>
                  <a:schemeClr val="bg1"/>
                </a:solidFill>
              </a:rPr>
              <a:t>Ψηφιακο</a:t>
            </a:r>
            <a:r>
              <a:rPr lang="el-GR" b="1" dirty="0">
                <a:solidFill>
                  <a:schemeClr val="bg1"/>
                </a:solidFill>
              </a:rPr>
              <a:t> </a:t>
            </a:r>
            <a:r>
              <a:rPr lang="el-GR" b="1" dirty="0" err="1">
                <a:solidFill>
                  <a:schemeClr val="bg1"/>
                </a:solidFill>
              </a:rPr>
              <a:t>εργαλειο</a:t>
            </a:r>
            <a:r>
              <a:rPr lang="el-GR" b="1" dirty="0">
                <a:solidFill>
                  <a:schemeClr val="bg1"/>
                </a:solidFill>
              </a:rPr>
              <a:t> </a:t>
            </a:r>
            <a:r>
              <a:rPr lang="el-GR" b="1" dirty="0" err="1">
                <a:solidFill>
                  <a:schemeClr val="bg1"/>
                </a:solidFill>
              </a:rPr>
              <a:t>επαγγελματικησ</a:t>
            </a:r>
            <a:r>
              <a:rPr lang="el-GR" b="1" dirty="0">
                <a:solidFill>
                  <a:schemeClr val="bg1"/>
                </a:solidFill>
              </a:rPr>
              <a:t> </a:t>
            </a:r>
            <a:r>
              <a:rPr lang="el-GR" b="1" dirty="0" err="1">
                <a:solidFill>
                  <a:schemeClr val="bg1"/>
                </a:solidFill>
              </a:rPr>
              <a:t>συμβουλευτικησ</a:t>
            </a:r>
            <a:endParaRPr lang="en-US" b="1" dirty="0">
              <a:solidFill>
                <a:schemeClr val="bg1"/>
              </a:solidFill>
            </a:endParaRPr>
          </a:p>
        </p:txBody>
      </p:sp>
      <p:sp>
        <p:nvSpPr>
          <p:cNvPr id="3" name="Content Placeholder 2"/>
          <p:cNvSpPr>
            <a:spLocks noGrp="1"/>
          </p:cNvSpPr>
          <p:nvPr>
            <p:ph idx="1"/>
          </p:nvPr>
        </p:nvSpPr>
        <p:spPr>
          <a:xfrm>
            <a:off x="1141412" y="1741714"/>
            <a:ext cx="9906000" cy="4049487"/>
          </a:xfrm>
        </p:spPr>
        <p:txBody>
          <a:bodyPr>
            <a:normAutofit/>
          </a:bodyPr>
          <a:lstStyle/>
          <a:p>
            <a:pPr marL="0" indent="0" algn="ctr">
              <a:buNone/>
            </a:pPr>
            <a:r>
              <a:rPr lang="el-GR" sz="40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eschoolcounselor.com</a:t>
            </a:r>
          </a:p>
        </p:txBody>
      </p:sp>
      <p:pic>
        <p:nvPicPr>
          <p:cNvPr id="5" name="Picture 4"/>
          <p:cNvPicPr>
            <a:picLocks noChangeAspect="1"/>
          </p:cNvPicPr>
          <p:nvPr/>
        </p:nvPicPr>
        <p:blipFill>
          <a:blip r:embed="rId2"/>
          <a:stretch>
            <a:fillRect/>
          </a:stretch>
        </p:blipFill>
        <p:spPr>
          <a:xfrm>
            <a:off x="2109706" y="2503714"/>
            <a:ext cx="8003124" cy="3995057"/>
          </a:xfrm>
          <a:prstGeom prst="rect">
            <a:avLst/>
          </a:prstGeom>
        </p:spPr>
      </p:pic>
      <p:pic>
        <p:nvPicPr>
          <p:cNvPr id="6" name="Picture 5">
            <a:extLst>
              <a:ext uri="{FF2B5EF4-FFF2-40B4-BE49-F238E27FC236}">
                <a16:creationId xmlns:a16="http://schemas.microsoft.com/office/drawing/2014/main" id="{4C5DE307-E5A9-11BD-CC98-9263C2A367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Date Placeholder 6">
            <a:extLst>
              <a:ext uri="{FF2B5EF4-FFF2-40B4-BE49-F238E27FC236}">
                <a16:creationId xmlns:a16="http://schemas.microsoft.com/office/drawing/2014/main" id="{C1D2BD85-9B30-CB2A-6330-9AD76CC1E493}"/>
              </a:ext>
            </a:extLst>
          </p:cNvPr>
          <p:cNvSpPr>
            <a:spLocks noGrp="1"/>
          </p:cNvSpPr>
          <p:nvPr>
            <p:ph type="dt" sz="half" idx="10"/>
          </p:nvPr>
        </p:nvSpPr>
        <p:spPr>
          <a:xfrm>
            <a:off x="9329057" y="6412293"/>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62532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745" y="945089"/>
            <a:ext cx="9905998" cy="84452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2026  (Π.Ε.Π.)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587647"/>
            <a:ext cx="10101943" cy="4789090"/>
          </a:xfrm>
        </p:spPr>
        <p:txBody>
          <a:bodyPr>
            <a:normAutofit/>
          </a:bodyPr>
          <a:lstStyle/>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Οι υποψήφιοι μετά την προσεκτική μελέτη</a:t>
            </a:r>
            <a:r>
              <a:rPr lang="en-US" sz="2800" b="1" dirty="0">
                <a:solidFill>
                  <a:schemeClr val="bg1"/>
                </a:solidFill>
                <a:latin typeface="Arial" pitchFamily="34" charset="0"/>
                <a:cs typeface="Arial" pitchFamily="34" charset="0"/>
              </a:rPr>
              <a:t> </a:t>
            </a:r>
            <a:r>
              <a:rPr lang="el-GR" sz="2800" b="1" dirty="0">
                <a:solidFill>
                  <a:schemeClr val="bg1"/>
                </a:solidFill>
                <a:latin typeface="Arial" pitchFamily="34" charset="0"/>
                <a:cs typeface="Arial" pitchFamily="34" charset="0"/>
              </a:rPr>
              <a:t>των </a:t>
            </a:r>
            <a:r>
              <a:rPr lang="el-GR" sz="3200" b="1" dirty="0">
                <a:solidFill>
                  <a:schemeClr val="bg1"/>
                </a:solidFill>
                <a:latin typeface="Arial" pitchFamily="34" charset="0"/>
                <a:cs typeface="Arial" pitchFamily="34" charset="0"/>
              </a:rPr>
              <a:t>4</a:t>
            </a:r>
            <a:r>
              <a:rPr lang="el-GR" sz="2800" b="1" dirty="0">
                <a:solidFill>
                  <a:schemeClr val="bg1"/>
                </a:solidFill>
                <a:latin typeface="Arial" pitchFamily="34" charset="0"/>
                <a:cs typeface="Arial" pitchFamily="34" charset="0"/>
              </a:rPr>
              <a:t> </a:t>
            </a:r>
            <a:r>
              <a:rPr lang="el-GR" sz="2800" b="1" dirty="0">
                <a:solidFill>
                  <a:srgbClr val="FF0000"/>
                </a:solidFill>
                <a:latin typeface="Arial" pitchFamily="34" charset="0"/>
                <a:cs typeface="Arial" pitchFamily="34" charset="0"/>
              </a:rPr>
              <a:t>Επιστημονικών Πεδίων </a:t>
            </a:r>
            <a:r>
              <a:rPr lang="el-GR" sz="2800" b="1" dirty="0">
                <a:solidFill>
                  <a:schemeClr val="bg1"/>
                </a:solidFill>
                <a:latin typeface="Arial" pitchFamily="34" charset="0"/>
                <a:cs typeface="Arial" pitchFamily="34" charset="0"/>
              </a:rPr>
              <a:t>επιλέγουν Πλαίσια Πρόσβασης για συμμετοχή στις Παγκύπριες Εξετάσεις για εισαγωγή στα Δημόσια ΑΕΙ Κύπρου και Ελλάδας.</a:t>
            </a:r>
          </a:p>
          <a:p>
            <a:pPr marL="0" lvl="0" indent="0" algn="just" defTabSz="685800">
              <a:lnSpc>
                <a:spcPct val="110000"/>
              </a:lnSpc>
              <a:spcBef>
                <a:spcPts val="750"/>
              </a:spcBef>
              <a:buSzTx/>
              <a:buNone/>
            </a:pPr>
            <a:endParaRPr lang="en-GB"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Τα </a:t>
            </a:r>
            <a:r>
              <a:rPr lang="el-GR" sz="2800" b="1" dirty="0">
                <a:solidFill>
                  <a:srgbClr val="92D050"/>
                </a:solidFill>
                <a:latin typeface="Arial" pitchFamily="34" charset="0"/>
                <a:cs typeface="Arial" pitchFamily="34" charset="0"/>
              </a:rPr>
              <a:t>Πλαίσια Πρόσβασης </a:t>
            </a:r>
            <a:r>
              <a:rPr lang="el-GR" sz="2800" b="1" dirty="0">
                <a:solidFill>
                  <a:schemeClr val="bg1"/>
                </a:solidFill>
                <a:latin typeface="Arial" pitchFamily="34" charset="0"/>
                <a:cs typeface="Arial" pitchFamily="34" charset="0"/>
              </a:rPr>
              <a:t>περιλαμβάνουν τα μαθήματα (Υποχρεωτικά ή/και Επιλεγόμενα), στα οποία εξετάζεται ο υποψήφιος για να εισαχθεί σε Σχολές/Τμήματα της Δημόσιας Ανώτερης Εκπαίδευσης Κύπρου και Ελλάδας.</a:t>
            </a:r>
            <a:endParaRPr lang="en-US"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endParaRPr lang="el-G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41934" y="0"/>
            <a:ext cx="1484642" cy="1470925"/>
          </a:xfrm>
          <a:prstGeom prst="rect">
            <a:avLst/>
          </a:prstGeom>
        </p:spPr>
      </p:pic>
      <p:sp>
        <p:nvSpPr>
          <p:cNvPr id="6" name="Date Placeholder 5">
            <a:extLst>
              <a:ext uri="{FF2B5EF4-FFF2-40B4-BE49-F238E27FC236}">
                <a16:creationId xmlns:a16="http://schemas.microsoft.com/office/drawing/2014/main" id="{234CAAEC-F91B-3520-26E5-4F127557C2F1}"/>
              </a:ext>
            </a:extLst>
          </p:cNvPr>
          <p:cNvSpPr>
            <a:spLocks noGrp="1"/>
          </p:cNvSpPr>
          <p:nvPr>
            <p:ph type="dt" sz="half" idx="10"/>
          </p:nvPr>
        </p:nvSpPr>
        <p:spPr>
          <a:xfrm>
            <a:off x="8864164" y="6194174"/>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037627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sp>
        <p:nvSpPr>
          <p:cNvPr id="3" name="Content Placeholder 2"/>
          <p:cNvSpPr>
            <a:spLocks noGrp="1"/>
          </p:cNvSpPr>
          <p:nvPr>
            <p:ph idx="1"/>
          </p:nvPr>
        </p:nvSpPr>
        <p:spPr>
          <a:xfrm>
            <a:off x="1221971" y="1147156"/>
            <a:ext cx="9825440" cy="4644045"/>
          </a:xfrm>
        </p:spPr>
        <p:txBody>
          <a:bodyPr>
            <a:normAutofit/>
          </a:bodyPr>
          <a:lstStyle/>
          <a:p>
            <a:pPr marL="0" indent="0" algn="ctr">
              <a:buNone/>
            </a:pPr>
            <a:r>
              <a:rPr lang="en-US" sz="2800" b="1" dirty="0">
                <a:solidFill>
                  <a:schemeClr val="accent6">
                    <a:lumMod val="50000"/>
                  </a:schemeClr>
                </a:solidFill>
              </a:rPr>
              <a:t>ksa.schools.ac.cy</a:t>
            </a:r>
            <a:endParaRPr lang="el-GR" sz="2800" b="1" dirty="0">
              <a:solidFill>
                <a:schemeClr val="accent6">
                  <a:lumMod val="50000"/>
                </a:schemeClr>
              </a:solidFill>
            </a:endParaRPr>
          </a:p>
        </p:txBody>
      </p:sp>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4965" y="2464659"/>
            <a:ext cx="5455344" cy="2958970"/>
          </a:xfrm>
          <a:prstGeom prst="rect">
            <a:avLst/>
          </a:prstGeom>
        </p:spPr>
      </p:pic>
      <p:sp>
        <p:nvSpPr>
          <p:cNvPr id="7" name="Rectangle 6"/>
          <p:cNvSpPr/>
          <p:nvPr/>
        </p:nvSpPr>
        <p:spPr>
          <a:xfrm>
            <a:off x="663986" y="1909312"/>
            <a:ext cx="4197303" cy="787652"/>
          </a:xfrm>
          <a:prstGeom prst="rect">
            <a:avLst/>
          </a:prstGeom>
        </p:spPr>
        <p:txBody>
          <a:bodyPr wrap="none">
            <a:spAutoFit/>
          </a:bodyPr>
          <a:lstStyle/>
          <a:p>
            <a:pPr>
              <a:lnSpc>
                <a:spcPct val="107000"/>
              </a:lnSpc>
              <a:spcAft>
                <a:spcPts val="800"/>
              </a:spcAft>
            </a:pPr>
            <a:r>
              <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ΒΗΜΑ 1 – ΠΡΟΣΒΑΣΗ ΣΤΗΝ ΠΛΑΤΦΟΡΜΑ</a:t>
            </a:r>
          </a:p>
          <a:p>
            <a:pPr>
              <a:lnSpc>
                <a:spcPct val="107000"/>
              </a:lnSpc>
              <a:spcAft>
                <a:spcPts val="800"/>
              </a:spcAft>
            </a:pP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719156" y="1909312"/>
            <a:ext cx="6461162" cy="787652"/>
          </a:xfrm>
          <a:prstGeom prst="rect">
            <a:avLst/>
          </a:prstGeom>
        </p:spPr>
        <p:txBody>
          <a:bodyPr wrap="square">
            <a:spAutoFit/>
          </a:bodyPr>
          <a:lstStyle/>
          <a:p>
            <a:pPr>
              <a:lnSpc>
                <a:spcPct val="107000"/>
              </a:lnSpc>
              <a:spcAft>
                <a:spcPts val="800"/>
              </a:spcAft>
            </a:pPr>
            <a:r>
              <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ΒΗΜΑ 2 – </a:t>
            </a:r>
            <a:r>
              <a:rPr lang="el-GR" b="1" dirty="0">
                <a:solidFill>
                  <a:schemeClr val="bg1"/>
                </a:solidFill>
              </a:rPr>
              <a:t>ΕΙΣΟΔΟΣ / ΑΝΑΚΤΗΣΗ ΚΩΔΙΚΟΥ / ΔΗΜΙΟΥΡΓΙΑ ΧΡΗΣΤΗ</a:t>
            </a: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5570867" y="2410619"/>
            <a:ext cx="5953125" cy="3067050"/>
          </a:xfrm>
          <a:prstGeom prst="rect">
            <a:avLst/>
          </a:prstGeom>
        </p:spPr>
      </p:pic>
    </p:spTree>
    <p:extLst>
      <p:ext uri="{BB962C8B-B14F-4D97-AF65-F5344CB8AC3E}">
        <p14:creationId xmlns:p14="http://schemas.microsoft.com/office/powerpoint/2010/main" val="854119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52639" y="6079123"/>
            <a:ext cx="2743200" cy="365125"/>
          </a:xfrm>
        </p:spPr>
        <p:txBody>
          <a:bodyPr/>
          <a:lstStyle/>
          <a:p>
            <a:r>
              <a:rPr lang="el-GR" dirty="0">
                <a:solidFill>
                  <a:schemeClr val="bg1"/>
                </a:solidFill>
              </a:rPr>
              <a:t>Υπηρεσία Συμβουλευτικής και Επαγγελματικής Αγωγής, Φεβρουάριος 2026</a:t>
            </a:r>
            <a:endParaRPr lang="en-GB" dirty="0">
              <a:solidFill>
                <a:schemeClr val="bg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049089" y="1411277"/>
            <a:ext cx="7620000" cy="4057650"/>
          </a:xfrm>
          <a:prstGeom prst="rect">
            <a:avLst/>
          </a:prstGeom>
        </p:spPr>
      </p:pic>
      <p:sp>
        <p:nvSpPr>
          <p:cNvPr id="6" name="Rectangle 5"/>
          <p:cNvSpPr/>
          <p:nvPr/>
        </p:nvSpPr>
        <p:spPr>
          <a:xfrm>
            <a:off x="1614056" y="5883276"/>
            <a:ext cx="8055033" cy="685059"/>
          </a:xfrm>
          <a:prstGeom prst="rect">
            <a:avLst/>
          </a:prstGeom>
        </p:spPr>
        <p:txBody>
          <a:bodyPr wrap="square">
            <a:spAutoFit/>
          </a:bodyPr>
          <a:lstStyle/>
          <a:p>
            <a:pPr>
              <a:lnSpc>
                <a:spcPct val="107000"/>
              </a:lnSpc>
              <a:spcAft>
                <a:spcPts val="800"/>
              </a:spcAft>
              <a:tabLst>
                <a:tab pos="828675" algn="l"/>
              </a:tabLst>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ΠΡΟΣΟΧΗ: Για την εγγραφή χρειάζοται κινητό τηλέφωνο και πρόσβαση σε λογαριασμό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EMAIL</a:t>
            </a: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για την παραλαβή των κωδικών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OTP</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1396537" y="618518"/>
            <a:ext cx="9650873" cy="827897"/>
          </a:xfrm>
        </p:spPr>
        <p:txBody>
          <a:bodyPr>
            <a:normAutofit fontScale="90000"/>
          </a:bodyPr>
          <a:lstStyle/>
          <a:p>
            <a:r>
              <a:rPr lang="el-GR" dirty="0"/>
              <a:t/>
            </a:r>
            <a:br>
              <a:rPr lang="el-GR" dirty="0"/>
            </a:br>
            <a:r>
              <a:rPr lang="en-US" dirty="0"/>
              <a:t/>
            </a:r>
            <a:br>
              <a:rPr lang="en-US" dirty="0"/>
            </a:br>
            <a:endParaRPr lang="el-GR" dirty="0"/>
          </a:p>
        </p:txBody>
      </p:sp>
      <p:sp>
        <p:nvSpPr>
          <p:cNvPr id="10" name="Rectangle 9"/>
          <p:cNvSpPr/>
          <p:nvPr/>
        </p:nvSpPr>
        <p:spPr>
          <a:xfrm flipH="1">
            <a:off x="3275215" y="923771"/>
            <a:ext cx="5345082" cy="487506"/>
          </a:xfrm>
          <a:prstGeom prst="rect">
            <a:avLst/>
          </a:prstGeom>
        </p:spPr>
        <p:txBody>
          <a:bodyPr wrap="square">
            <a:spAutoFit/>
          </a:bodyPr>
          <a:lstStyle/>
          <a:p>
            <a:pPr>
              <a:lnSpc>
                <a:spcPct val="107000"/>
              </a:lnSpc>
              <a:spcAft>
                <a:spcPts val="800"/>
              </a:spcAft>
              <a:tabLst>
                <a:tab pos="1162050" algn="l"/>
              </a:tabLst>
            </a:pP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ΒΗΜΑ 3 – ΕΓΓΡΑΦΗ ΣΤΟ ΣΥΣΤΗΜΑ</a:t>
            </a:r>
          </a:p>
        </p:txBody>
      </p:sp>
      <p:sp>
        <p:nvSpPr>
          <p:cNvPr id="11" name="Title 1"/>
          <p:cNvSpPr txBox="1">
            <a:spLocks/>
          </p:cNvSpPr>
          <p:nvPr/>
        </p:nvSpPr>
        <p:spPr>
          <a:xfrm>
            <a:off x="1141412" y="293181"/>
            <a:ext cx="9905998" cy="147857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spTree>
    <p:extLst>
      <p:ext uri="{BB962C8B-B14F-4D97-AF65-F5344CB8AC3E}">
        <p14:creationId xmlns:p14="http://schemas.microsoft.com/office/powerpoint/2010/main" val="1613340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03583" y="603763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a:spLocks noGrp="1"/>
          </p:cNvSpPr>
          <p:nvPr>
            <p:ph type="title"/>
          </p:nvPr>
        </p:nvSpPr>
        <p:spPr/>
        <p:txBody>
          <a:bodyPr>
            <a:normAutofit fontScale="90000"/>
          </a:bodyPr>
          <a:lstStyle/>
          <a:p>
            <a:r>
              <a:rPr lang="el-GR" dirty="0"/>
              <a:t/>
            </a:r>
            <a:br>
              <a:rPr lang="el-GR" dirty="0"/>
            </a:br>
            <a:r>
              <a:rPr lang="en-US" dirty="0"/>
              <a:t/>
            </a:r>
            <a:br>
              <a:rPr lang="en-US" dirty="0"/>
            </a:br>
            <a:endParaRPr lang="el-GR" dirty="0"/>
          </a:p>
        </p:txBody>
      </p:sp>
      <p:sp>
        <p:nvSpPr>
          <p:cNvPr id="6" name="Title 1"/>
          <p:cNvSpPr txBox="1">
            <a:spLocks/>
          </p:cNvSpPr>
          <p:nvPr/>
        </p:nvSpPr>
        <p:spPr>
          <a:xfrm>
            <a:off x="1293813" y="770918"/>
            <a:ext cx="9905998" cy="147857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sp>
        <p:nvSpPr>
          <p:cNvPr id="7" name="Rectangle 2"/>
          <p:cNvSpPr>
            <a:spLocks noChangeArrowheads="1"/>
          </p:cNvSpPr>
          <p:nvPr/>
        </p:nvSpPr>
        <p:spPr bwMode="auto">
          <a:xfrm>
            <a:off x="1141413" y="1047026"/>
            <a:ext cx="1005839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62050" algn="l"/>
              </a:tabLst>
              <a:defRPr>
                <a:solidFill>
                  <a:schemeClr val="tx1"/>
                </a:solidFill>
                <a:latin typeface="Arial" panose="020B0604020202020204" pitchFamily="34" charset="0"/>
              </a:defRPr>
            </a:lvl1pPr>
            <a:lvl2pPr eaLnBrk="0" fontAlgn="base" hangingPunct="0">
              <a:spcBef>
                <a:spcPct val="0"/>
              </a:spcBef>
              <a:spcAft>
                <a:spcPct val="0"/>
              </a:spcAft>
              <a:tabLst>
                <a:tab pos="1162050" algn="l"/>
              </a:tabLst>
              <a:defRPr>
                <a:solidFill>
                  <a:schemeClr val="tx1"/>
                </a:solidFill>
                <a:latin typeface="Arial" panose="020B0604020202020204" pitchFamily="34" charset="0"/>
              </a:defRPr>
            </a:lvl2pPr>
            <a:lvl3pPr eaLnBrk="0" fontAlgn="base" hangingPunct="0">
              <a:spcBef>
                <a:spcPct val="0"/>
              </a:spcBef>
              <a:spcAft>
                <a:spcPct val="0"/>
              </a:spcAft>
              <a:tabLst>
                <a:tab pos="1162050" algn="l"/>
              </a:tabLst>
              <a:defRPr>
                <a:solidFill>
                  <a:schemeClr val="tx1"/>
                </a:solidFill>
                <a:latin typeface="Arial" panose="020B0604020202020204" pitchFamily="34" charset="0"/>
              </a:defRPr>
            </a:lvl3pPr>
            <a:lvl4pPr eaLnBrk="0" fontAlgn="base" hangingPunct="0">
              <a:spcBef>
                <a:spcPct val="0"/>
              </a:spcBef>
              <a:spcAft>
                <a:spcPct val="0"/>
              </a:spcAft>
              <a:tabLst>
                <a:tab pos="1162050" algn="l"/>
              </a:tabLst>
              <a:defRPr>
                <a:solidFill>
                  <a:schemeClr val="tx1"/>
                </a:solidFill>
                <a:latin typeface="Arial" panose="020B0604020202020204" pitchFamily="34" charset="0"/>
              </a:defRPr>
            </a:lvl4pPr>
            <a:lvl5pPr eaLnBrk="0" fontAlgn="base" hangingPunct="0">
              <a:spcBef>
                <a:spcPct val="0"/>
              </a:spcBef>
              <a:spcAft>
                <a:spcPct val="0"/>
              </a:spcAft>
              <a:tabLst>
                <a:tab pos="1162050" algn="l"/>
              </a:tabLst>
              <a:defRPr>
                <a:solidFill>
                  <a:schemeClr val="tx1"/>
                </a:solidFill>
                <a:latin typeface="Arial" panose="020B0604020202020204" pitchFamily="34" charset="0"/>
              </a:defRPr>
            </a:lvl5pPr>
            <a:lvl6pPr eaLnBrk="0" fontAlgn="base" hangingPunct="0">
              <a:spcBef>
                <a:spcPct val="0"/>
              </a:spcBef>
              <a:spcAft>
                <a:spcPct val="0"/>
              </a:spcAft>
              <a:tabLst>
                <a:tab pos="1162050" algn="l"/>
              </a:tabLst>
              <a:defRPr>
                <a:solidFill>
                  <a:schemeClr val="tx1"/>
                </a:solidFill>
                <a:latin typeface="Arial" panose="020B0604020202020204" pitchFamily="34" charset="0"/>
              </a:defRPr>
            </a:lvl6pPr>
            <a:lvl7pPr eaLnBrk="0" fontAlgn="base" hangingPunct="0">
              <a:spcBef>
                <a:spcPct val="0"/>
              </a:spcBef>
              <a:spcAft>
                <a:spcPct val="0"/>
              </a:spcAft>
              <a:tabLst>
                <a:tab pos="1162050" algn="l"/>
              </a:tabLst>
              <a:defRPr>
                <a:solidFill>
                  <a:schemeClr val="tx1"/>
                </a:solidFill>
                <a:latin typeface="Arial" panose="020B0604020202020204" pitchFamily="34" charset="0"/>
              </a:defRPr>
            </a:lvl7pPr>
            <a:lvl8pPr eaLnBrk="0" fontAlgn="base" hangingPunct="0">
              <a:spcBef>
                <a:spcPct val="0"/>
              </a:spcBef>
              <a:spcAft>
                <a:spcPct val="0"/>
              </a:spcAft>
              <a:tabLst>
                <a:tab pos="1162050" algn="l"/>
              </a:tabLst>
              <a:defRPr>
                <a:solidFill>
                  <a:schemeClr val="tx1"/>
                </a:solidFill>
                <a:latin typeface="Arial" panose="020B0604020202020204" pitchFamily="34" charset="0"/>
              </a:defRPr>
            </a:lvl8pPr>
            <a:lvl9pPr eaLnBrk="0" fontAlgn="base" hangingPunct="0">
              <a:spcBef>
                <a:spcPct val="0"/>
              </a:spcBef>
              <a:spcAft>
                <a:spcPct val="0"/>
              </a:spcAft>
              <a:tabLst>
                <a:tab pos="1162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2050" algn="l"/>
              </a:tabLst>
            </a:pPr>
            <a:endParaRPr kumimoji="0" lang="el-GR" altLang="el-GR" sz="2000" b="1"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2050" algn="l"/>
              </a:tabLst>
            </a:pPr>
            <a:r>
              <a:rPr kumimoji="0" lang="el-GR" altLang="el-GR" sz="2000" b="1" i="0" u="none" strike="noStrike" cap="none" normalizeH="0" baseline="0" dirty="0">
                <a:ln>
                  <a:noFill/>
                </a:ln>
                <a:solidFill>
                  <a:schemeClr val="bg1"/>
                </a:solidFill>
                <a:effectLst/>
                <a:ea typeface="Calibri" panose="020F0502020204030204" pitchFamily="34" charset="0"/>
                <a:cs typeface="Arial" panose="020B0604020202020204" pitchFamily="34" charset="0"/>
              </a:rPr>
              <a:t>ΒΗΜΑ 4 – ΕΠΙΒΕΒΑΙΩΣΗ ΚΙΝΗΤΟΥ ΤΗΛΕΦΩΝΟΥ ΚΑΙ </a:t>
            </a:r>
            <a:r>
              <a:rPr kumimoji="0" lang="en-US" altLang="el-GR" sz="2000" b="1" i="0" u="none" strike="noStrike" cap="none" normalizeH="0" baseline="0" dirty="0">
                <a:ln>
                  <a:noFill/>
                </a:ln>
                <a:solidFill>
                  <a:schemeClr val="bg1"/>
                </a:solidFill>
                <a:effectLst/>
                <a:ea typeface="Calibri" panose="020F0502020204030204" pitchFamily="34" charset="0"/>
                <a:cs typeface="Arial" panose="020B0604020202020204" pitchFamily="34" charset="0"/>
              </a:rPr>
              <a:t>EMAIL </a:t>
            </a:r>
            <a:r>
              <a:rPr kumimoji="0" lang="el-GR" altLang="el-GR" sz="2000" b="1" i="0" u="none" strike="noStrike" cap="none" normalizeH="0" baseline="0" dirty="0">
                <a:ln>
                  <a:noFill/>
                </a:ln>
                <a:solidFill>
                  <a:schemeClr val="bg1"/>
                </a:solidFill>
                <a:effectLst/>
                <a:ea typeface="Calibri" panose="020F0502020204030204" pitchFamily="34" charset="0"/>
                <a:cs typeface="Arial" panose="020B0604020202020204" pitchFamily="34" charset="0"/>
              </a:rPr>
              <a:t>ΜΕ ΤΗΝ ΧΡΗΣΗ </a:t>
            </a:r>
            <a:r>
              <a:rPr kumimoji="0" lang="en-US" altLang="el-GR" sz="2000" b="1" i="0" u="none" strike="noStrike" cap="none" normalizeH="0" baseline="0" dirty="0">
                <a:ln>
                  <a:noFill/>
                </a:ln>
                <a:solidFill>
                  <a:schemeClr val="bg1"/>
                </a:solidFill>
                <a:effectLst/>
                <a:ea typeface="Calibri" panose="020F0502020204030204" pitchFamily="34" charset="0"/>
                <a:cs typeface="Arial" panose="020B0604020202020204" pitchFamily="34" charset="0"/>
              </a:rPr>
              <a:t>OTP</a:t>
            </a:r>
            <a:endParaRPr kumimoji="0" lang="el-GR" altLang="el-GR" sz="2000" b="1" i="0" u="none" strike="noStrike" cap="none" normalizeH="0" baseline="0" dirty="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2050" algn="l"/>
              </a:tabLst>
            </a:pPr>
            <a:endParaRPr kumimoji="0" lang="el-GR" altLang="el-GR" sz="1800" b="1" i="0" u="none" strike="noStrike" cap="none" normalizeH="0" baseline="0" dirty="0">
              <a:ln>
                <a:noFill/>
              </a:ln>
              <a:solidFill>
                <a:schemeClr val="bg1"/>
              </a:solidFill>
              <a:effectLst/>
              <a:cs typeface="Arial" panose="020B0604020202020204" pitchFamily="34" charset="0"/>
            </a:endParaRPr>
          </a:p>
        </p:txBody>
      </p:sp>
      <p:pic>
        <p:nvPicPr>
          <p:cNvPr id="10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95" y="2111917"/>
            <a:ext cx="6694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97528" y="3563144"/>
            <a:ext cx="102022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pic>
        <p:nvPicPr>
          <p:cNvPr id="10" name="Content Placeholder 9"/>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221695" y="4086910"/>
            <a:ext cx="6694025" cy="1798320"/>
          </a:xfrm>
          <a:prstGeom prst="rect">
            <a:avLst/>
          </a:prstGeom>
        </p:spPr>
      </p:pic>
    </p:spTree>
    <p:extLst>
      <p:ext uri="{BB962C8B-B14F-4D97-AF65-F5344CB8AC3E}">
        <p14:creationId xmlns:p14="http://schemas.microsoft.com/office/powerpoint/2010/main" val="2331473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a:spLocks noGrp="1"/>
          </p:cNvSpPr>
          <p:nvPr>
            <p:ph type="title"/>
          </p:nvPr>
        </p:nvSpPr>
        <p:spPr>
          <a:xfrm>
            <a:off x="1094102" y="257694"/>
            <a:ext cx="9906000" cy="1731328"/>
          </a:xfrm>
        </p:spPr>
        <p:txBody>
          <a:bodyPr>
            <a:normAutofit fontScale="90000"/>
          </a:body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b="1" dirty="0">
                <a:solidFill>
                  <a:schemeClr val="bg1"/>
                </a:solidFill>
              </a:rPr>
              <a:t/>
            </a:r>
            <a:br>
              <a:rPr lang="el-GR" b="1" dirty="0">
                <a:solidFill>
                  <a:schemeClr val="bg1"/>
                </a:solidFill>
              </a:rPr>
            </a:br>
            <a:r>
              <a:rPr lang="el-GR" dirty="0"/>
              <a:t/>
            </a:r>
            <a:br>
              <a:rPr lang="el-GR" dirty="0"/>
            </a:br>
            <a:r>
              <a:rPr lang="en-US" dirty="0"/>
              <a:t/>
            </a:r>
            <a:br>
              <a:rPr lang="en-US" dirty="0"/>
            </a:br>
            <a:endParaRPr lang="el-GR"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75651" y="1704109"/>
            <a:ext cx="9507193" cy="3973484"/>
          </a:xfrm>
          <a:prstGeom prst="rect">
            <a:avLst/>
          </a:prstGeom>
        </p:spPr>
      </p:pic>
      <p:sp>
        <p:nvSpPr>
          <p:cNvPr id="7" name="Rectangle 6"/>
          <p:cNvSpPr/>
          <p:nvPr/>
        </p:nvSpPr>
        <p:spPr>
          <a:xfrm>
            <a:off x="775651" y="1123358"/>
            <a:ext cx="5812631" cy="461665"/>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5 - ΕΙΣΟΔΟΣ</a:t>
            </a:r>
            <a:endParaRPr lang="el-GR" sz="2400" dirty="0"/>
          </a:p>
        </p:txBody>
      </p:sp>
    </p:spTree>
    <p:extLst>
      <p:ext uri="{BB962C8B-B14F-4D97-AF65-F5344CB8AC3E}">
        <p14:creationId xmlns:p14="http://schemas.microsoft.com/office/powerpoint/2010/main" val="529319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063751" y="6273975"/>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a:spLocks noGrp="1"/>
          </p:cNvSpPr>
          <p:nvPr>
            <p:ph type="title"/>
          </p:nvPr>
        </p:nvSpPr>
        <p:spPr/>
        <p:txBody>
          <a:bodyPr>
            <a:normAutofit fontScale="90000"/>
          </a:body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b="1" dirty="0">
                <a:solidFill>
                  <a:schemeClr val="bg1"/>
                </a:solidFill>
              </a:rPr>
              <a:t/>
            </a:r>
            <a:br>
              <a:rPr lang="el-GR" b="1" dirty="0">
                <a:solidFill>
                  <a:schemeClr val="bg1"/>
                </a:solidFill>
              </a:rPr>
            </a:br>
            <a:r>
              <a:rPr lang="el-GR" dirty="0"/>
              <a:t/>
            </a:r>
            <a:br>
              <a:rPr lang="el-GR" dirty="0"/>
            </a:br>
            <a:r>
              <a:rPr lang="en-US" dirty="0"/>
              <a:t/>
            </a:r>
            <a:br>
              <a:rPr lang="en-US" dirty="0"/>
            </a:br>
            <a:endParaRPr lang="el-GR"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62490" y="1941331"/>
            <a:ext cx="9460434" cy="3849869"/>
          </a:xfrm>
          <a:prstGeom prst="rect">
            <a:avLst/>
          </a:prstGeom>
        </p:spPr>
      </p:pic>
      <p:sp>
        <p:nvSpPr>
          <p:cNvPr id="7" name="Rectangle 6"/>
          <p:cNvSpPr/>
          <p:nvPr/>
        </p:nvSpPr>
        <p:spPr>
          <a:xfrm>
            <a:off x="1141413" y="1479666"/>
            <a:ext cx="5690507" cy="461665"/>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6 – ΣΤΟΙΧΕΙΑ ΥΠΟΨΗΦΙΟΥ</a:t>
            </a:r>
            <a:endParaRPr lang="el-GR" sz="2400" dirty="0"/>
          </a:p>
        </p:txBody>
      </p:sp>
    </p:spTree>
    <p:extLst>
      <p:ext uri="{BB962C8B-B14F-4D97-AF65-F5344CB8AC3E}">
        <p14:creationId xmlns:p14="http://schemas.microsoft.com/office/powerpoint/2010/main" val="2219929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sp>
        <p:nvSpPr>
          <p:cNvPr id="6" name="Rectangle 5"/>
          <p:cNvSpPr/>
          <p:nvPr/>
        </p:nvSpPr>
        <p:spPr>
          <a:xfrm>
            <a:off x="1141413" y="1479666"/>
            <a:ext cx="5690507" cy="461665"/>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7 – ΓΕΝΙΚΑ ΣΤΟΙΧΕΙΑ ΑΙΤΗΣΗΣ</a:t>
            </a:r>
            <a:endParaRPr lang="el-GR" sz="24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21476" y="2097088"/>
            <a:ext cx="8421330" cy="3630431"/>
          </a:xfrm>
          <a:prstGeom prst="rect">
            <a:avLst/>
          </a:prstGeom>
        </p:spPr>
      </p:pic>
    </p:spTree>
    <p:extLst>
      <p:ext uri="{BB962C8B-B14F-4D97-AF65-F5344CB8AC3E}">
        <p14:creationId xmlns:p14="http://schemas.microsoft.com/office/powerpoint/2010/main" val="2036450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sp>
        <p:nvSpPr>
          <p:cNvPr id="6" name="Rectangle 5"/>
          <p:cNvSpPr/>
          <p:nvPr/>
        </p:nvSpPr>
        <p:spPr>
          <a:xfrm>
            <a:off x="1141413" y="1479666"/>
            <a:ext cx="5690507" cy="461665"/>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8 – ΕΠΙΛΟΓΗ ΔΙΕΥΚΟΛΥΝΣΕΩΝ</a:t>
            </a:r>
            <a:endParaRPr lang="el-GR" sz="24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22465" y="2097089"/>
            <a:ext cx="10024948" cy="3630430"/>
          </a:xfrm>
          <a:prstGeom prst="rect">
            <a:avLst/>
          </a:prstGeom>
        </p:spPr>
      </p:pic>
    </p:spTree>
    <p:extLst>
      <p:ext uri="{BB962C8B-B14F-4D97-AF65-F5344CB8AC3E}">
        <p14:creationId xmlns:p14="http://schemas.microsoft.com/office/powerpoint/2010/main" val="952187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972310" y="628228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sp>
        <p:nvSpPr>
          <p:cNvPr id="6" name="Rectangle 5"/>
          <p:cNvSpPr/>
          <p:nvPr/>
        </p:nvSpPr>
        <p:spPr>
          <a:xfrm>
            <a:off x="1141413" y="1479666"/>
            <a:ext cx="9839700" cy="830997"/>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9 – ΕΠΙΛΟΓΗ ΠΛΑΙΣΙΩΝ ΠΡΟΣΒΑΣΗΣ</a:t>
            </a:r>
            <a:r>
              <a:rPr lang="en-US" altLang="el-GR" sz="2400" b="1" dirty="0">
                <a:solidFill>
                  <a:schemeClr val="bg1"/>
                </a:solidFill>
                <a:ea typeface="Calibri" panose="020F0502020204030204" pitchFamily="34" charset="0"/>
                <a:cs typeface="Arial" panose="020B0604020202020204" pitchFamily="34" charset="0"/>
              </a:rPr>
              <a:t> </a:t>
            </a:r>
            <a:r>
              <a:rPr lang="el-GR" altLang="el-GR" sz="2400" b="1" dirty="0">
                <a:solidFill>
                  <a:schemeClr val="accent4">
                    <a:lumMod val="75000"/>
                  </a:schemeClr>
                </a:solidFill>
                <a:ea typeface="Calibri" panose="020F0502020204030204" pitchFamily="34" charset="0"/>
                <a:cs typeface="Arial" panose="020B0604020202020204" pitchFamily="34" charset="0"/>
              </a:rPr>
              <a:t>ΚΥΠΡΟΥ ΚΑΙ ΕΛΛΑΔΑΣ</a:t>
            </a:r>
            <a:r>
              <a:rPr lang="el-GR" altLang="el-GR" sz="2400" b="1" dirty="0">
                <a:solidFill>
                  <a:schemeClr val="bg1"/>
                </a:solidFill>
                <a:ea typeface="Calibri" panose="020F0502020204030204" pitchFamily="34" charset="0"/>
                <a:cs typeface="Arial" panose="020B0604020202020204" pitchFamily="34" charset="0"/>
              </a:rPr>
              <a:t> ΚΑΙ ΜΑΘΗΜΑΤΩΝ </a:t>
            </a:r>
            <a:endParaRPr lang="el-GR" sz="24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41832" y="2310663"/>
            <a:ext cx="8874914" cy="3849869"/>
          </a:xfrm>
          <a:prstGeom prst="rect">
            <a:avLst/>
          </a:prstGeom>
        </p:spPr>
      </p:pic>
    </p:spTree>
    <p:extLst>
      <p:ext uri="{BB962C8B-B14F-4D97-AF65-F5344CB8AC3E}">
        <p14:creationId xmlns:p14="http://schemas.microsoft.com/office/powerpoint/2010/main" val="29086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745394" y="6306906"/>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a:spLocks noGrp="1"/>
          </p:cNvSpPr>
          <p:nvPr>
            <p:ph type="title"/>
          </p:nvPr>
        </p:nvSpPr>
        <p:spPr/>
        <p:txBody>
          <a:bodyPr>
            <a:normAutofit fontScale="90000"/>
          </a:bodyPr>
          <a:lstStyle/>
          <a:p>
            <a:pPr algn="ctr"/>
            <a:r>
              <a:rPr lang="el-GR" b="1" dirty="0">
                <a:solidFill>
                  <a:schemeClr val="bg1"/>
                </a:solidFill>
              </a:rPr>
              <a:t/>
            </a:r>
            <a:br>
              <a:rPr lang="el-GR" b="1" dirty="0">
                <a:solidFill>
                  <a:schemeClr val="bg1"/>
                </a:solidFill>
              </a:rPr>
            </a:b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b="1" dirty="0">
                <a:solidFill>
                  <a:schemeClr val="bg1"/>
                </a:solidFill>
              </a:rPr>
              <a:t/>
            </a:r>
            <a:br>
              <a:rPr lang="el-GR" b="1" dirty="0">
                <a:solidFill>
                  <a:schemeClr val="bg1"/>
                </a:solidFill>
              </a:rPr>
            </a:br>
            <a:r>
              <a:rPr lang="el-GR" dirty="0"/>
              <a:t/>
            </a:r>
            <a:br>
              <a:rPr lang="el-GR" dirty="0"/>
            </a:br>
            <a:r>
              <a:rPr lang="en-US" dirty="0"/>
              <a:t/>
            </a:r>
            <a:br>
              <a:rPr lang="en-US" dirty="0"/>
            </a:br>
            <a:endParaRPr lang="el-GR"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30778" y="2310663"/>
            <a:ext cx="9742517" cy="3613265"/>
          </a:xfrm>
          <a:prstGeom prst="rect">
            <a:avLst/>
          </a:prstGeom>
        </p:spPr>
      </p:pic>
      <p:sp>
        <p:nvSpPr>
          <p:cNvPr id="7" name="Rectangle 6"/>
          <p:cNvSpPr/>
          <p:nvPr/>
        </p:nvSpPr>
        <p:spPr>
          <a:xfrm>
            <a:off x="1141413" y="1479666"/>
            <a:ext cx="9382500" cy="830997"/>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10 – ΕΠΙΛΟΓΗ ΜΑΘΗΜΑΤΩΝ ΜΕ ΠΕΡΙΟΡΙΣΜΟΥΣ – ΓΙΑ ΟΣΟΥΣ/ΕΣ ΔΗΛΩΣΟΥΝ ΔΥΟ ΕΠΙΠΕΔΑ ΤΟΥ ΙΔΙΟΥ ΜΑΘΗΜΑΤΟΣ</a:t>
            </a:r>
            <a:endParaRPr lang="el-GR" sz="2400" dirty="0"/>
          </a:p>
        </p:txBody>
      </p:sp>
    </p:spTree>
    <p:extLst>
      <p:ext uri="{BB962C8B-B14F-4D97-AF65-F5344CB8AC3E}">
        <p14:creationId xmlns:p14="http://schemas.microsoft.com/office/powerpoint/2010/main" val="1563749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
        <p:nvSpPr>
          <p:cNvPr id="5" name="Title 1"/>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l-GR" b="1" dirty="0" err="1">
                <a:solidFill>
                  <a:schemeClr val="bg1"/>
                </a:solidFill>
              </a:rPr>
              <a:t>Ηλεκτρονικη</a:t>
            </a:r>
            <a:r>
              <a:rPr lang="el-GR" b="1" dirty="0">
                <a:solidFill>
                  <a:schemeClr val="bg1"/>
                </a:solidFill>
              </a:rPr>
              <a:t> </a:t>
            </a:r>
            <a:r>
              <a:rPr lang="el-GR" b="1" dirty="0" err="1">
                <a:solidFill>
                  <a:schemeClr val="bg1"/>
                </a:solidFill>
              </a:rPr>
              <a:t>αιτηση</a:t>
            </a:r>
            <a:r>
              <a:rPr lang="en-US" b="1" dirty="0">
                <a:solidFill>
                  <a:schemeClr val="bg1"/>
                </a:solidFill>
              </a:rPr>
              <a:t> –</a:t>
            </a:r>
            <a:r>
              <a:rPr lang="el-GR" b="1" dirty="0">
                <a:solidFill>
                  <a:schemeClr val="bg1"/>
                </a:solidFill>
              </a:rPr>
              <a:t> </a:t>
            </a:r>
            <a:r>
              <a:rPr lang="el-GR" b="1" dirty="0" err="1">
                <a:solidFill>
                  <a:schemeClr val="bg1"/>
                </a:solidFill>
              </a:rPr>
              <a:t>διαδικασια</a:t>
            </a:r>
            <a:r>
              <a:rPr lang="el-GR" dirty="0"/>
              <a:t/>
            </a:r>
            <a:br>
              <a:rPr lang="el-GR" dirty="0"/>
            </a:br>
            <a:r>
              <a:rPr lang="en-US" dirty="0"/>
              <a:t/>
            </a:r>
            <a:br>
              <a:rPr lang="en-US" dirty="0"/>
            </a:br>
            <a:endParaRPr lang="el-GR"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96538" y="2182400"/>
            <a:ext cx="9783878" cy="3295645"/>
          </a:xfrm>
          <a:prstGeom prst="rect">
            <a:avLst/>
          </a:prstGeom>
        </p:spPr>
      </p:pic>
      <p:sp>
        <p:nvSpPr>
          <p:cNvPr id="7" name="Rectangle 6"/>
          <p:cNvSpPr/>
          <p:nvPr/>
        </p:nvSpPr>
        <p:spPr>
          <a:xfrm>
            <a:off x="1141413" y="1479666"/>
            <a:ext cx="5690507" cy="461665"/>
          </a:xfrm>
          <a:prstGeom prst="rect">
            <a:avLst/>
          </a:prstGeom>
        </p:spPr>
        <p:txBody>
          <a:bodyPr wrap="square">
            <a:spAutoFit/>
          </a:bodyPr>
          <a:lstStyle/>
          <a:p>
            <a:r>
              <a:rPr lang="el-GR" altLang="el-GR" sz="2400" b="1" dirty="0">
                <a:solidFill>
                  <a:schemeClr val="bg1"/>
                </a:solidFill>
                <a:ea typeface="Calibri" panose="020F0502020204030204" pitchFamily="34" charset="0"/>
                <a:cs typeface="Arial" panose="020B0604020202020204" pitchFamily="34" charset="0"/>
              </a:rPr>
              <a:t>ΒΗΜΑ 11 – ΕΠΙΛΟΓΗ ΣΧΟΛΩΝ</a:t>
            </a:r>
            <a:endParaRPr lang="el-GR" sz="2400" dirty="0"/>
          </a:p>
        </p:txBody>
      </p:sp>
    </p:spTree>
    <p:extLst>
      <p:ext uri="{BB962C8B-B14F-4D97-AF65-F5344CB8AC3E}">
        <p14:creationId xmlns:p14="http://schemas.microsoft.com/office/powerpoint/2010/main" val="271364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808" y="674914"/>
            <a:ext cx="9800807" cy="1491343"/>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2026 (π.Ε.Π.)        (3)</a:t>
            </a:r>
            <a: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6808" y="1606610"/>
            <a:ext cx="10185991" cy="4421211"/>
          </a:xfrm>
        </p:spPr>
        <p:txBody>
          <a:bodyPr>
            <a:normAutofit fontScale="25000" lnSpcReduction="20000"/>
          </a:bodyPr>
          <a:lstStyle/>
          <a:p>
            <a:pPr lvl="0" defTabSz="685800">
              <a:lnSpc>
                <a:spcPct val="170000"/>
              </a:lnSpc>
              <a:spcBef>
                <a:spcPts val="750"/>
              </a:spcBef>
              <a:buClr>
                <a:srgbClr val="44546A">
                  <a:lumMod val="60000"/>
                  <a:lumOff val="40000"/>
                </a:srgbClr>
              </a:buClr>
              <a:buSzTx/>
            </a:pPr>
            <a:r>
              <a:rPr lang="el-GR" sz="112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δηλώσουν:</a:t>
            </a:r>
            <a:endParaRPr lang="en-US" sz="11200" b="1" cap="none" dirty="0">
              <a:solidFill>
                <a:prstClr val="black">
                  <a:lumMod val="75000"/>
                  <a:lumOff val="25000"/>
                </a:prstClr>
              </a:solidFill>
              <a:latin typeface="Arial" panose="020B0604020202020204" pitchFamily="34" charset="0"/>
              <a:cs typeface="Arial" panose="020B0604020202020204" pitchFamily="34" charset="0"/>
            </a:endParaRPr>
          </a:p>
          <a:p>
            <a:pPr lvl="0" defTabSz="685800">
              <a:lnSpc>
                <a:spcPct val="170000"/>
              </a:lnSpc>
              <a:spcBef>
                <a:spcPts val="750"/>
              </a:spcBef>
              <a:buClr>
                <a:srgbClr val="44546A">
                  <a:lumMod val="60000"/>
                  <a:lumOff val="40000"/>
                </a:srgbClr>
              </a:buClr>
              <a:buSzTx/>
            </a:pPr>
            <a:r>
              <a:rPr lang="en-US" sz="4800" b="1" cap="none" dirty="0">
                <a:solidFill>
                  <a:schemeClr val="tx1"/>
                </a:solidFill>
                <a:latin typeface="Arial" pitchFamily="34" charset="0"/>
                <a:cs typeface="Arial" pitchFamily="34" charset="0"/>
              </a:rPr>
              <a:t> </a:t>
            </a:r>
            <a:endParaRPr lang="el-GR" sz="4800" b="1" cap="none" dirty="0">
              <a:solidFill>
                <a:schemeClr val="tx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και </a:t>
            </a:r>
            <a:r>
              <a:rPr lang="el-GR" sz="12800" b="1" cap="none" dirty="0">
                <a:solidFill>
                  <a:schemeClr val="bg1"/>
                </a:solidFill>
                <a:latin typeface="Arial" pitchFamily="34" charset="0"/>
                <a:cs typeface="Arial" pitchFamily="34" charset="0"/>
              </a:rPr>
              <a:t>7</a:t>
            </a:r>
            <a:r>
              <a:rPr lang="el-GR" sz="11200" b="1" cap="none" dirty="0">
                <a:solidFill>
                  <a:schemeClr val="bg1"/>
                </a:solidFill>
                <a:latin typeface="Arial" pitchFamily="34" charset="0"/>
                <a:cs typeface="Arial" pitchFamily="34" charset="0"/>
              </a:rPr>
              <a:t> μαθήματα </a:t>
            </a:r>
          </a:p>
          <a:p>
            <a:pPr marL="571500" lvl="0" indent="-571500" defTabSz="685800">
              <a:lnSpc>
                <a:spcPct val="90000"/>
              </a:lnSpc>
              <a:spcBef>
                <a:spcPts val="750"/>
              </a:spcBef>
              <a:buClr>
                <a:srgbClr val="44546A">
                  <a:lumMod val="60000"/>
                  <a:lumOff val="40000"/>
                </a:srgbClr>
              </a:buClr>
              <a:buSzTx/>
              <a:buFont typeface="Wingdings" panose="05000000000000000000" pitchFamily="2" charset="2"/>
              <a:buChar char="Ø"/>
            </a:pPr>
            <a:endParaRPr lang="el-GR" sz="8600" b="1" cap="none" dirty="0">
              <a:solidFill>
                <a:schemeClr val="bg1"/>
              </a:solidFill>
              <a:latin typeface="Arial" pitchFamily="34" charset="0"/>
              <a:cs typeface="Arial" pitchFamily="34" charset="0"/>
            </a:endParaRPr>
          </a:p>
          <a:p>
            <a:pPr lvl="0" defTabSz="685800">
              <a:lnSpc>
                <a:spcPct val="90000"/>
              </a:lnSpc>
              <a:spcBef>
                <a:spcPts val="750"/>
              </a:spcBef>
              <a:buClr>
                <a:srgbClr val="44546A">
                  <a:lumMod val="60000"/>
                  <a:lumOff val="40000"/>
                </a:srgbClr>
              </a:buClr>
              <a:buSzTx/>
            </a:pPr>
            <a:r>
              <a:rPr lang="en-US"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και</a:t>
            </a:r>
          </a:p>
          <a:p>
            <a:pPr lvl="0" defTabSz="685800">
              <a:lnSpc>
                <a:spcPct val="90000"/>
              </a:lnSpc>
              <a:spcBef>
                <a:spcPts val="750"/>
              </a:spcBef>
              <a:buSzTx/>
            </a:pPr>
            <a:endParaRPr lang="el-GR" sz="8600" b="1" cap="none" dirty="0">
              <a:solidFill>
                <a:schemeClr val="bg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a:t>
            </a:r>
            <a:r>
              <a:rPr lang="el-GR" sz="12800" b="1" cap="none" dirty="0">
                <a:solidFill>
                  <a:schemeClr val="bg1"/>
                </a:solidFill>
                <a:latin typeface="Arial" pitchFamily="34" charset="0"/>
                <a:cs typeface="Arial" pitchFamily="34" charset="0"/>
              </a:rPr>
              <a:t>3</a:t>
            </a:r>
            <a:r>
              <a:rPr lang="el-GR" sz="11200" b="1" cap="none" dirty="0">
                <a:solidFill>
                  <a:schemeClr val="bg1"/>
                </a:solidFill>
                <a:latin typeface="Arial" pitchFamily="34" charset="0"/>
                <a:cs typeface="Arial" pitchFamily="34" charset="0"/>
              </a:rPr>
              <a:t> Ειδικές Εξετάσεις: </a:t>
            </a:r>
          </a:p>
          <a:p>
            <a:pPr lvl="0" defTabSz="685800">
              <a:lnSpc>
                <a:spcPct val="90000"/>
              </a:lnSpc>
              <a:spcBef>
                <a:spcPts val="750"/>
              </a:spcBef>
              <a:buClr>
                <a:srgbClr val="44546A">
                  <a:lumMod val="60000"/>
                  <a:lumOff val="40000"/>
                </a:srgbClr>
              </a:buClr>
              <a:buSzTx/>
            </a:pPr>
            <a:endParaRPr lang="el-GR" sz="8600" b="1" cap="none" dirty="0">
              <a:solidFill>
                <a:schemeClr val="bg1"/>
              </a:solidFill>
              <a:latin typeface="Arial" pitchFamily="34" charset="0"/>
              <a:cs typeface="Arial" pitchFamily="34" charset="0"/>
            </a:endParaRPr>
          </a:p>
          <a:p>
            <a:pPr lvl="0" defTabSz="685800">
              <a:spcBef>
                <a:spcPts val="750"/>
              </a:spcBef>
              <a:buSzTx/>
            </a:pPr>
            <a:r>
              <a:rPr lang="el-GR"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1. Πρακτική Δοκιμασία </a:t>
            </a:r>
          </a:p>
          <a:p>
            <a:pPr lvl="0" defTabSz="685800">
              <a:spcBef>
                <a:spcPts val="750"/>
              </a:spcBef>
              <a:buSzTx/>
            </a:pPr>
            <a:r>
              <a:rPr lang="el-GR" sz="11200" b="1" cap="none" dirty="0">
                <a:solidFill>
                  <a:schemeClr val="bg1"/>
                </a:solidFill>
                <a:latin typeface="Arial" pitchFamily="34" charset="0"/>
                <a:cs typeface="Arial" pitchFamily="34" charset="0"/>
              </a:rPr>
              <a:t>  	2. Μουσικές Σπουδές</a:t>
            </a:r>
          </a:p>
          <a:p>
            <a:pPr lvl="0" defTabSz="685800">
              <a:spcBef>
                <a:spcPts val="750"/>
              </a:spcBef>
              <a:buSzTx/>
            </a:pPr>
            <a:r>
              <a:rPr lang="el-GR" sz="11200" b="1" cap="none" dirty="0">
                <a:solidFill>
                  <a:schemeClr val="bg1"/>
                </a:solidFill>
                <a:latin typeface="Arial" pitchFamily="34" charset="0"/>
                <a:cs typeface="Arial" pitchFamily="34" charset="0"/>
              </a:rPr>
              <a:t>       3. Μουσική Εκτέλεση και Ερμηνεία </a:t>
            </a:r>
            <a:endParaRPr lang="en-US" sz="11200" b="1" cap="none" dirty="0">
              <a:solidFill>
                <a:schemeClr val="bg1"/>
              </a:solidFill>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0A550198-4B27-0D70-84A8-70BFD2D4B8BB}"/>
              </a:ext>
            </a:extLst>
          </p:cNvPr>
          <p:cNvSpPr>
            <a:spLocks noGrp="1"/>
          </p:cNvSpPr>
          <p:nvPr>
            <p:ph type="dt" sz="half" idx="10"/>
          </p:nvPr>
        </p:nvSpPr>
        <p:spPr>
          <a:xfrm>
            <a:off x="8942406" y="6286124"/>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5100642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B6D6-3F55-F4B6-937B-23630CD412FF}"/>
              </a:ext>
            </a:extLst>
          </p:cNvPr>
          <p:cNvSpPr>
            <a:spLocks noGrp="1"/>
          </p:cNvSpPr>
          <p:nvPr>
            <p:ph type="title"/>
          </p:nvPr>
        </p:nvSpPr>
        <p:spPr/>
        <p:txBody>
          <a:bodyPr/>
          <a:lstStyle/>
          <a:p>
            <a:r>
              <a:rPr lang="el-GR" dirty="0">
                <a:solidFill>
                  <a:schemeClr val="bg1"/>
                </a:solidFill>
              </a:rPr>
              <a:t>Ομαδα εργασιασ:</a:t>
            </a:r>
            <a:endParaRPr lang="en-CY" dirty="0">
              <a:solidFill>
                <a:schemeClr val="bg1"/>
              </a:solidFill>
            </a:endParaRPr>
          </a:p>
        </p:txBody>
      </p:sp>
      <p:sp>
        <p:nvSpPr>
          <p:cNvPr id="3" name="Content Placeholder 2">
            <a:extLst>
              <a:ext uri="{FF2B5EF4-FFF2-40B4-BE49-F238E27FC236}">
                <a16:creationId xmlns:a16="http://schemas.microsoft.com/office/drawing/2014/main" id="{7140D7AA-7FB7-4B45-DACC-AFD2CF74BEE6}"/>
              </a:ext>
            </a:extLst>
          </p:cNvPr>
          <p:cNvSpPr>
            <a:spLocks noGrp="1"/>
          </p:cNvSpPr>
          <p:nvPr>
            <p:ph idx="1"/>
          </p:nvPr>
        </p:nvSpPr>
        <p:spPr/>
        <p:txBody>
          <a:bodyPr>
            <a:normAutofit/>
          </a:bodyPr>
          <a:lstStyle/>
          <a:p>
            <a:pPr marL="0" indent="0">
              <a:buNone/>
            </a:pPr>
            <a:r>
              <a:rPr lang="el-GR" dirty="0">
                <a:solidFill>
                  <a:schemeClr val="bg1"/>
                </a:solidFill>
              </a:rPr>
              <a:t>Διαμάντω Ζίζιρου, Καθηγήτρια Σ.Ε.Α., ΥΣΕΑ</a:t>
            </a:r>
          </a:p>
          <a:p>
            <a:pPr marL="0" indent="0">
              <a:buNone/>
            </a:pPr>
            <a:r>
              <a:rPr lang="el-GR" dirty="0">
                <a:solidFill>
                  <a:schemeClr val="bg1"/>
                </a:solidFill>
              </a:rPr>
              <a:t>Κική Μαυρομάτη, Καθηγήτρια Σ.Ε.Α.,ΥΣΕΑ</a:t>
            </a:r>
          </a:p>
          <a:p>
            <a:pPr marL="0" indent="0">
              <a:buNone/>
            </a:pPr>
            <a:endParaRPr lang="el-GR" dirty="0">
              <a:solidFill>
                <a:schemeClr val="bg1"/>
              </a:solidFill>
            </a:endParaRPr>
          </a:p>
          <a:p>
            <a:r>
              <a:rPr lang="el-GR" dirty="0">
                <a:solidFill>
                  <a:schemeClr val="bg1"/>
                </a:solidFill>
              </a:rPr>
              <a:t>Επιμέλεια: Ελένη Παπαστεφάνου, Επιθεωρήτρια Σ.Ε.Α.</a:t>
            </a:r>
          </a:p>
          <a:p>
            <a:r>
              <a:rPr lang="el-GR" dirty="0">
                <a:solidFill>
                  <a:schemeClr val="bg1"/>
                </a:solidFill>
              </a:rPr>
              <a:t>Γενική Επιμέλεια: Δρ. Ειρήνη </a:t>
            </a:r>
            <a:r>
              <a:rPr lang="el-GR" dirty="0" err="1">
                <a:solidFill>
                  <a:schemeClr val="bg1"/>
                </a:solidFill>
              </a:rPr>
              <a:t>Ροδοσθένους</a:t>
            </a:r>
            <a:r>
              <a:rPr lang="el-GR" dirty="0">
                <a:solidFill>
                  <a:schemeClr val="bg1"/>
                </a:solidFill>
              </a:rPr>
              <a:t>, ΠΛΕ- Προϊσταμένη ΥΣΕΑ</a:t>
            </a:r>
          </a:p>
          <a:p>
            <a:endParaRPr lang="en-CY" dirty="0"/>
          </a:p>
        </p:txBody>
      </p:sp>
      <p:sp>
        <p:nvSpPr>
          <p:cNvPr id="4" name="Date Placeholder 3">
            <a:extLst>
              <a:ext uri="{FF2B5EF4-FFF2-40B4-BE49-F238E27FC236}">
                <a16:creationId xmlns:a16="http://schemas.microsoft.com/office/drawing/2014/main" id="{06B94F8A-9F93-F295-AC9B-9C3578B87DFE}"/>
              </a:ext>
            </a:extLst>
          </p:cNvPr>
          <p:cNvSpPr>
            <a:spLocks noGrp="1"/>
          </p:cNvSpPr>
          <p:nvPr>
            <p:ph type="dt" sz="half" idx="10"/>
          </p:nvPr>
        </p:nvSpPr>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090901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476CB655-F187-9E57-4603-B5DC5A313CB5}"/>
              </a:ext>
            </a:extLst>
          </p:cNvPr>
          <p:cNvSpPr>
            <a:spLocks noGrp="1"/>
          </p:cNvSpPr>
          <p:nvPr>
            <p:ph type="dt" sz="half" idx="10"/>
          </p:nvPr>
        </p:nvSpPr>
        <p:spPr>
          <a:xfrm>
            <a:off x="8989388" y="6281210"/>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346143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832" y="512890"/>
            <a:ext cx="9930809" cy="1958167"/>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2026 (Π.Ε.Π.)      (4)</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8832" y="1778924"/>
            <a:ext cx="9839167" cy="4676305"/>
          </a:xfrm>
        </p:spPr>
        <p:txBody>
          <a:bodyPr>
            <a:normAutofit fontScale="92500" lnSpcReduction="10000"/>
          </a:bodyPr>
          <a:lstStyle/>
          <a:p>
            <a:pPr lvl="0" defTabSz="685800">
              <a:lnSpc>
                <a:spcPct val="90000"/>
              </a:lnSpc>
              <a:spcBef>
                <a:spcPts val="750"/>
              </a:spcBef>
              <a:buClr>
                <a:srgbClr val="44546A">
                  <a:lumMod val="60000"/>
                  <a:lumOff val="40000"/>
                </a:srgbClr>
              </a:buClr>
              <a:buSzPct val="115000"/>
            </a:pPr>
            <a:r>
              <a:rPr lang="el-GR" sz="33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επιλέξουν:</a:t>
            </a:r>
            <a:endParaRPr lang="el-GR" sz="3300" b="1" cap="none" dirty="0">
              <a:solidFill>
                <a:schemeClr val="bg1"/>
              </a:solidFill>
              <a:latin typeface="Arial" pitchFamily="34" charset="0"/>
              <a:cs typeface="Arial" pitchFamily="34" charset="0"/>
            </a:endParaRPr>
          </a:p>
          <a:p>
            <a:pPr marL="571500" lvl="0" indent="-571500" algn="just" defTabSz="685800">
              <a:lnSpc>
                <a:spcPct val="160000"/>
              </a:lnSpc>
              <a:spcBef>
                <a:spcPts val="750"/>
              </a:spcBef>
              <a:buClr>
                <a:schemeClr val="bg1"/>
              </a:buClr>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μαθήματα Πρόσβασης </a:t>
            </a:r>
            <a:r>
              <a:rPr lang="el-GR" sz="3300" b="1" u="sng" cap="none" dirty="0">
                <a:solidFill>
                  <a:schemeClr val="bg1"/>
                </a:solidFill>
                <a:latin typeface="Arial" pitchFamily="34" charset="0"/>
                <a:cs typeface="Arial" pitchFamily="34" charset="0"/>
              </a:rPr>
              <a:t>ανεξαρτήτως</a:t>
            </a:r>
            <a:r>
              <a:rPr lang="el-GR" sz="3300" b="1" cap="none" dirty="0">
                <a:solidFill>
                  <a:schemeClr val="bg1"/>
                </a:solidFill>
                <a:latin typeface="Arial" pitchFamily="34" charset="0"/>
                <a:cs typeface="Arial" pitchFamily="34" charset="0"/>
              </a:rPr>
              <a:t> των μαθημάτων που  έχουν  επιλέξει στο σχολείο</a:t>
            </a:r>
            <a:endParaRPr lang="en-GB" sz="3300" b="1" cap="none" dirty="0">
              <a:solidFill>
                <a:schemeClr val="bg1"/>
              </a:solidFill>
              <a:latin typeface="Arial" pitchFamily="34" charset="0"/>
              <a:cs typeface="Arial" pitchFamily="34" charset="0"/>
            </a:endParaRPr>
          </a:p>
          <a:p>
            <a:pPr marL="171450" lvl="0" indent="-171450" defTabSz="685800">
              <a:lnSpc>
                <a:spcPct val="90000"/>
              </a:lnSpc>
              <a:spcBef>
                <a:spcPts val="750"/>
              </a:spcBef>
              <a:buClr>
                <a:srgbClr val="4472C4">
                  <a:lumMod val="75000"/>
                </a:srgbClr>
              </a:buClr>
              <a:buSzPct val="115000"/>
              <a:buFont typeface="Wingdings" panose="05000000000000000000" pitchFamily="2" charset="2"/>
              <a:buChar char="Ø"/>
            </a:pPr>
            <a:endParaRPr lang="en-GB" sz="1100" b="1" cap="none" dirty="0">
              <a:solidFill>
                <a:schemeClr val="bg1"/>
              </a:solidFill>
              <a:latin typeface="Arial" pitchFamily="34" charset="0"/>
              <a:cs typeface="Arial" pitchFamily="34" charset="0"/>
            </a:endParaRPr>
          </a:p>
          <a:p>
            <a:pPr marL="571500" lvl="0" indent="-571500" algn="just" defTabSz="685800">
              <a:lnSpc>
                <a:spcPct val="170000"/>
              </a:lnSpc>
              <a:spcBef>
                <a:spcPts val="750"/>
              </a:spcBef>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όσα Πλαίσια Πρόσβασης τους επιτρέπουν τα μαθήματα στα οποία επιλέγουν να εξεταστούν για  Πρόσβαση</a:t>
            </a: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6F1301B-CB16-1D44-DFA4-09525DB71E82}"/>
              </a:ext>
            </a:extLst>
          </p:cNvPr>
          <p:cNvSpPr>
            <a:spLocks noGrp="1"/>
          </p:cNvSpPr>
          <p:nvPr>
            <p:ph type="dt" sz="half" idx="10"/>
          </p:nvPr>
        </p:nvSpPr>
        <p:spPr>
          <a:xfrm>
            <a:off x="8846153" y="6162547"/>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206289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199"/>
            <a:ext cx="10548257" cy="5747658"/>
          </a:xfrm>
        </p:spPr>
        <p:txBody>
          <a:bodyPr>
            <a:normAutofit fontScale="92500" lnSpcReduction="10000"/>
          </a:bodyPr>
          <a:lstStyle/>
          <a:p>
            <a:pPr lvl="0" algn="just" latinLnBrk="1">
              <a:lnSpc>
                <a:spcPct val="100000"/>
              </a:lnSpc>
              <a:spcBef>
                <a:spcPts val="0"/>
              </a:spcBef>
              <a:buSzTx/>
            </a:pPr>
            <a:r>
              <a:rPr lang="el-GR" sz="3500" b="1" dirty="0">
                <a:solidFill>
                  <a:schemeClr val="bg1"/>
                </a:solidFill>
                <a:latin typeface="Arial" panose="020B0604020202020204" pitchFamily="34" charset="0"/>
                <a:cs typeface="Arial" panose="020B0604020202020204" pitchFamily="34" charset="0"/>
              </a:rPr>
              <a:t>ΠΑΓΚΥΠΡΙΕΣ ΕΞΕΤΑΣΕΙΣ </a:t>
            </a:r>
            <a:r>
              <a:rPr lang="el-GR" sz="3500" b="1" dirty="0" err="1">
                <a:solidFill>
                  <a:schemeClr val="bg1"/>
                </a:solidFill>
                <a:latin typeface="Arial" panose="020B0604020202020204" pitchFamily="34" charset="0"/>
                <a:cs typeface="Arial" panose="020B0604020202020204" pitchFamily="34" charset="0"/>
              </a:rPr>
              <a:t>προσβασης</a:t>
            </a:r>
            <a:r>
              <a:rPr lang="el-GR" sz="3500" b="1" dirty="0">
                <a:solidFill>
                  <a:schemeClr val="bg1"/>
                </a:solidFill>
                <a:latin typeface="Arial" panose="020B0604020202020204" pitchFamily="34" charset="0"/>
                <a:cs typeface="Arial" panose="020B0604020202020204" pitchFamily="34" charset="0"/>
              </a:rPr>
              <a:t> 2026 </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a:t>
            </a:r>
            <a:r>
              <a:rPr lang="el-GR" sz="3500" b="1" dirty="0">
                <a:solidFill>
                  <a:schemeClr val="bg1"/>
                </a:solidFill>
                <a:latin typeface="Arial" panose="020B0604020202020204" pitchFamily="34" charset="0"/>
                <a:cs typeface="Arial" panose="020B0604020202020204" pitchFamily="34" charset="0"/>
              </a:rPr>
              <a:t> </a:t>
            </a:r>
            <a:endParaRPr lang="en-GB" sz="3500" b="1"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3500" b="1" dirty="0">
                <a:solidFill>
                  <a:schemeClr val="bg1"/>
                </a:solidFill>
                <a:latin typeface="Arial" panose="020B0604020202020204" pitchFamily="34" charset="0"/>
                <a:cs typeface="Arial" panose="020B0604020202020204" pitchFamily="34" charset="0"/>
              </a:rPr>
              <a:t>(5)</a:t>
            </a:r>
          </a:p>
          <a:p>
            <a:pPr lvl="0" algn="just" latinLnBrk="1">
              <a:lnSpc>
                <a:spcPct val="100000"/>
              </a:lnSpc>
              <a:spcBef>
                <a:spcPts val="0"/>
              </a:spcBef>
              <a:buSzTx/>
            </a:pPr>
            <a:endParaRPr lang="el-GR" sz="3000" b="1" u="sng"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Οι υποψήφιοι μπορούν να επιλέξουν διαφορετικά επίπεδα του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ίδιου μαθήματος για διαφορετικά Πλαίσια Πρόσβασης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(π.χ. Μαθηματικά Κ.Κ. για ένα Πλαίσιο Πρόσβασης</a:t>
            </a:r>
            <a:r>
              <a:rPr lang="en-US" sz="2800" b="1" cap="none" dirty="0">
                <a:solidFill>
                  <a:schemeClr val="bg1"/>
                </a:solidFill>
                <a:latin typeface="Arial" panose="020B0604020202020204" pitchFamily="34" charset="0"/>
                <a:cs typeface="Arial" panose="020B0604020202020204" pitchFamily="34" charset="0"/>
              </a:rPr>
              <a:t> </a:t>
            </a:r>
            <a:r>
              <a:rPr lang="el-GR" sz="2800" b="1" cap="none" dirty="0">
                <a:solidFill>
                  <a:schemeClr val="bg1"/>
                </a:solidFill>
                <a:latin typeface="Arial" panose="020B0604020202020204" pitchFamily="34" charset="0"/>
                <a:cs typeface="Arial" panose="020B0604020202020204" pitchFamily="34" charset="0"/>
              </a:rPr>
              <a:t>και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Μαθηματικά Κατεύθυνσης για άλλο Πλαίσιο Πρόσβασης) </a:t>
            </a:r>
            <a:endParaRPr lang="en-US" sz="2800" b="1" cap="none"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rgbClr val="FF0000"/>
                </a:solidFill>
                <a:latin typeface="Arial" panose="020B0604020202020204" pitchFamily="34" charset="0"/>
                <a:cs typeface="Arial" panose="020B0604020202020204" pitchFamily="34" charset="0"/>
              </a:rPr>
              <a:t>ΜΟΝΟ</a:t>
            </a:r>
            <a:r>
              <a:rPr lang="en-US" sz="2800" b="1" cap="none" dirty="0">
                <a:solidFill>
                  <a:srgbClr val="FF000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για εισαγωγή στα Δημόσια ΑΕΙ της Κύπρου και τις </a:t>
            </a:r>
            <a:r>
              <a:rPr lang="en-US" sz="2800" b="1" u="sng" cap="none" dirty="0">
                <a:solidFill>
                  <a:srgbClr val="002060"/>
                </a:solidFill>
                <a:latin typeface="Arial" panose="020B0604020202020204" pitchFamily="34" charset="0"/>
                <a:cs typeface="Arial" panose="020B0604020202020204" pitchFamily="34" charset="0"/>
              </a:rPr>
              <a:t>          </a:t>
            </a:r>
          </a:p>
          <a:p>
            <a:pPr lvl="0" algn="just" latinLnBrk="1">
              <a:lnSpc>
                <a:spcPct val="10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Στρατιωτικές Σχολές της Ελλάδας. </a:t>
            </a:r>
          </a:p>
          <a:p>
            <a:pPr lvl="0" algn="just" latinLnBrk="1">
              <a:lnSpc>
                <a:spcPct val="100000"/>
              </a:lnSpc>
              <a:spcBef>
                <a:spcPts val="0"/>
              </a:spcBef>
              <a:buSzTx/>
            </a:pPr>
            <a:endParaRPr lang="el-GR" sz="2800" b="1" u="sng" cap="none" dirty="0">
              <a:solidFill>
                <a:srgbClr val="002060"/>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Για τα </a:t>
            </a:r>
            <a:r>
              <a:rPr lang="el-GR" sz="2800" b="1" u="sng" cap="none" dirty="0">
                <a:solidFill>
                  <a:srgbClr val="FF0000"/>
                </a:solidFill>
                <a:latin typeface="Arial" panose="020B0604020202020204" pitchFamily="34" charset="0"/>
                <a:cs typeface="Arial" panose="020B0604020202020204" pitchFamily="34" charset="0"/>
              </a:rPr>
              <a:t>ΑΕΙ της Ελλάδας πρέπει να επιλέξουν </a:t>
            </a:r>
            <a:r>
              <a:rPr lang="el-GR" sz="2800" b="1" u="sng" cap="none" dirty="0">
                <a:solidFill>
                  <a:srgbClr val="002060"/>
                </a:solidFill>
                <a:latin typeface="Arial" panose="020B0604020202020204" pitchFamily="34" charset="0"/>
                <a:cs typeface="Arial" panose="020B0604020202020204" pitchFamily="34" charset="0"/>
              </a:rPr>
              <a:t>ποιο από τα 2 </a:t>
            </a:r>
          </a:p>
          <a:p>
            <a:pPr lvl="0" algn="just"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μαθήματα επιθυμούν να συμμετάσχει στον υπολογισμό του </a:t>
            </a:r>
          </a:p>
          <a:p>
            <a:pPr lvl="0" algn="just"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Γενικού Βαθμού Πρόσβασης/Κατάταξης</a:t>
            </a:r>
          </a:p>
          <a:p>
            <a:pPr lvl="0" algn="just" latinLnBrk="1">
              <a:lnSpc>
                <a:spcPct val="100000"/>
              </a:lnSpc>
              <a:spcBef>
                <a:spcPts val="0"/>
              </a:spcBef>
              <a:buSzTx/>
            </a:pPr>
            <a:endParaRPr lang="el-GR" sz="2800" b="1" u="sng"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16215" y="0"/>
            <a:ext cx="1484642" cy="1470925"/>
          </a:xfrm>
          <a:prstGeom prst="rect">
            <a:avLst/>
          </a:prstGeom>
        </p:spPr>
      </p:pic>
      <p:sp>
        <p:nvSpPr>
          <p:cNvPr id="5" name="Date Placeholder 4">
            <a:extLst>
              <a:ext uri="{FF2B5EF4-FFF2-40B4-BE49-F238E27FC236}">
                <a16:creationId xmlns:a16="http://schemas.microsoft.com/office/drawing/2014/main" id="{00CB5C3F-36A6-684C-0835-C062EB60B79D}"/>
              </a:ext>
            </a:extLst>
          </p:cNvPr>
          <p:cNvSpPr>
            <a:spLocks noGrp="1"/>
          </p:cNvSpPr>
          <p:nvPr>
            <p:ph type="dt" sz="half" idx="10"/>
          </p:nvPr>
        </p:nvSpPr>
        <p:spPr>
          <a:xfrm>
            <a:off x="8930374" y="6220732"/>
            <a:ext cx="2743200" cy="365125"/>
          </a:xfrm>
        </p:spPr>
        <p:txBody>
          <a:bodyPr/>
          <a:lstStyle/>
          <a:p>
            <a:r>
              <a:rPr lang="el-GR">
                <a:solidFill>
                  <a:schemeClr val="bg1"/>
                </a:solidFill>
              </a:rPr>
              <a:t>Υπηρεσία Συμβουλευτικής και Επαγγελματικής Αγωγής, Φεβρουάριος 2026</a:t>
            </a:r>
            <a:endParaRPr lang="en-GB" dirty="0">
              <a:solidFill>
                <a:schemeClr val="bg1"/>
              </a:solidFill>
            </a:endParaRPr>
          </a:p>
        </p:txBody>
      </p:sp>
    </p:spTree>
    <p:extLst>
      <p:ext uri="{BB962C8B-B14F-4D97-AF65-F5344CB8AC3E}">
        <p14:creationId xmlns:p14="http://schemas.microsoft.com/office/powerpoint/2010/main" val="1036945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41829</TotalTime>
  <Words>3590</Words>
  <Application>Microsoft Office PowerPoint</Application>
  <PresentationFormat>Widescreen</PresentationFormat>
  <Paragraphs>455</Paragraphs>
  <Slides>71</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Roboto</vt:lpstr>
      <vt:lpstr>Times New Roman</vt:lpstr>
      <vt:lpstr>Trebuchet MS</vt:lpstr>
      <vt:lpstr>Tw Cen MT</vt:lpstr>
      <vt:lpstr>Wingdings</vt:lpstr>
      <vt:lpstr>Circuit</vt:lpstr>
      <vt:lpstr>  ΔΙΑΔΙΚΑΣΙΑ ΠΡΟΣΒΑΣΗΣ ΣΤΗ ΔΗΜΟΣΙΑ ΑΝΩΤΕΡΗ ΕΚΠΑΙΔΕΥΣΗ ΚΥΠΡΟΥ ΚΑΙ ΕΛΛΑΔΑΣ 2026 </vt:lpstr>
      <vt:lpstr>PowerPoint Presentation</vt:lpstr>
      <vt:lpstr> ΠΑΓΚΥΠΡΙΕΣ ΕΞΕΤΑΣΕΙΣ ΑπολυσηΣ 2026  (1)  </vt:lpstr>
      <vt:lpstr> ΠΑΓΚΥΠΡΙΕΣ ΕΞΕΤΑΣΕΙΣ Απολυσησ 2026  (2)  </vt:lpstr>
      <vt:lpstr>ΠΑΓΚΥΠΡΙΕΣ ΕΞΕΤΑΣΕΙΣ ΠΡΟΣΒΑΣΗΣ 2026 (Π.Ε.Π.)        (1)   Σκοπός Παγκύπριων Εξετάσεων Πρόσβασης 2026:  (α) H χορήγηση του Βαθμού Κατάταξης ανά Πλαίσιο Πρόσβασης και του Πιστοποιητικού Πρόσβασης στους υποψηφίους, (β) Η κατανομή των θέσεων στα Δημόσια ΑΕΙ της Κύπρου, (γ) Η προώθηση της βάσης δεδομένων με τους βαθμούς κατάταξης και τις Δηλώσεις προτίμησης των υποψηφίων στο Υπουργείο Παιδείας, Θρησκευμάτων και Αθλητισμού της Ελλάδας για την κατανομή των θέσεων στα Δημόσια ΑΕΙ της Ελλάδας.   Σημείωση: Το πιστοποιητικό Πρόσβασης και ο Βαθμός Κατάταξης ισχύουν μόνο για το έτος διεξαγωγής των ΠΕΠ, στη βάση των οποίων χορηγούνται τα πιο πάνω.                                                                                                                 </vt:lpstr>
      <vt:lpstr>  ΠΑΓΚΥΠΡΙΕΣ ΕΞΕΤΑΣΕΙΣ Προσβασης 2026  (Π.Ε.Π.)        (2)   </vt:lpstr>
      <vt:lpstr>      ΠΑΓΚΥΠΡΙΕΣ ΕΞΕΤΑΣΕΙΣ Προσβασης 2026 (π.Ε.Π.)        (3)  </vt:lpstr>
      <vt:lpstr>ΠΑΓΚΥΠΡΙΕΣ ΕΞΕΤΑΣΕΙΣ Προσβασης 2026 (Π.Ε.Π.)      (4)   </vt:lpstr>
      <vt:lpstr>PowerPoint Presentation</vt:lpstr>
      <vt:lpstr> ΠΑΓΚΥΠΡΙΕΣ ΕΞΕΤΑΣΕΙΣ ΠΡΟΣΒΑΣΗς 2026  (Π.Ε.Π.)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ΠΑΓΚΥΠΡΙΕΣ ΕΞΕΤΑΣΕΙΣ Προσβασης 2026  (Π.Ε.Π.)         (8)     </vt:lpstr>
      <vt:lpstr>         ΠΑΓΚΥΠΡΙΕΣ ΕΞΕΤΑΣΕΙΣ  Προσβασης 2026 (Π.Ε.Π.)  (9)   </vt:lpstr>
      <vt:lpstr>PowerPoint Presentation</vt:lpstr>
      <vt:lpstr>PowerPoint Presentation</vt:lpstr>
      <vt:lpstr>PowerPoint Presentation</vt:lpstr>
      <vt:lpstr>   Π.Ε.Π. 2026       (12):  ΑΙΤΗΣΗ ΣΥΜΜΕΤΟΧΗΣ   2 – 14 ΜΑΡΤΙΟΥ 2026*  </vt:lpstr>
      <vt:lpstr>   </vt:lpstr>
      <vt:lpstr>Π.Ε.Π. 2026        (14):   ΑΙΤΗΣΗ ΣΥΜΜΕΤΟΧΗΣ  </vt:lpstr>
      <vt:lpstr>Π.Ε.Π. 2026      (15):   ΑΠΟΦΟΙΤΟΙ ΠΡΟΗΓΟΥΜΕΝΩΝ ΧΡΟΝΩΝ   </vt:lpstr>
      <vt:lpstr>Π.Ε.Π. 2026      (16):   ΤΕΛΗ ΕΞΕΤΑΣΕΩΝ</vt:lpstr>
      <vt:lpstr>Π.Ε.Π. 2026     (17):   ΑΠΑΛΛΑΓΗ ΤΕΛΩΝ   </vt:lpstr>
      <vt:lpstr> Π.Ε.Π. 2026 (18): ΣΤΡΑΤΙΩΤΙΚΕΣ ΣΧΟΛΕΣ ΕΛΛΑΔΑΣ</vt:lpstr>
      <vt:lpstr>             Προκαταρκτικές Εξετάσεις Υπουργείου Άμυνας:  Υγειονομική εξέταση 30 Μαρτίου μέχρι 9 Απριλίου 2026 Αθλητική δοκιμασία 14 Απριλίου μέχρι 15 Απριλίου  2026 Ψυχοτεχνική δοκιμασία 18 Απριλίου 2026  Διεξάγονται πριν από τις Παγκύπριες Εξετάσεις Πρόσβασης (συνήθως το τρίμηνο Μαρτίου – Μαΐου κάθε έτους). Οι υποψήφιοι θα πρέπει να ενημερώνονται για τις ημερομηνίες, τον  τόπο διεξαγωγής των εξετάσεων, καθώς και για τα αποτελέσματα παρακολουθώντας τακτικά την ιστοσελίδα του Υπουργείου Άμυνας: www.mod.gov.cy      </vt:lpstr>
      <vt:lpstr>ΣΤΡΑΤΙΩΤΙΚΕΣ ΣΧΟΛΕΣ ΕΛΛΑΔΑΣ    www.mod.gov.cy </vt:lpstr>
      <vt:lpstr>Π.Ε.Π. 2026   (20) : Αίτηση για Παροχή Διευκολύνσεων </vt:lpstr>
      <vt:lpstr>ΑΙΤΗΣΗ/ΜΗΧΑΝΟΓΡΑΦΙΚΟ ΔΕΛΤΙΟ ΕΛΛΑΔΑΣ  (1)</vt:lpstr>
      <vt:lpstr>ΑΙΤΗΣΗ/ΜΗΧΑΝΟΓΡΑΦΙΚΟ ΔΕΛΤΙΟ ΕΛΛΑΔΑΣ  (2)</vt:lpstr>
      <vt:lpstr>       ΑΙΤΗΣΗ/ΜΗΧΑΝΟΓΡΑΦΙΚΟ ΔΕΛΤΙΟ ΕΛΛΑΔΑΣ  (3)  Σύμφωνα με τις οδηγίες του Υπουργείου Παιδείας, Θρησκευμάτων και Αθλητισμού της Ελλάδας για το έτος 2026, στην κατηγορία Αποφοίτων Λυκείων ή αντίστοιχων σχολείων κρατών - μελών της Ευρωπαϊκής Ένωσης, υπάγονται οι απόφοιτοι σχολείων, εφόσον:  α) ο ένας τουλάχιστον από τους γονείς των υποψηφίων δεν έχει την ελληνική καταγωγή, β) έχουν παρακολουθήσει με πλήρη φοίτηση τουλάχιστον τις δύο τελευταίες τάξεις του λυκείου ή αντίστοιχου σχολείου σε χώρα της αλλοδαπής.    </vt:lpstr>
      <vt:lpstr>  ΑΙΤΗΣΗ/ΜΗΧΑΝΟΓΡΑΦΙΚΟ ΔΕΛΤΙΟ ΕΛΛΑΔΑΣ  (4)  Βασική/απαραίτητη προϋπόθεση της όλης διαδικασίας είναι η προσεκτική μελέτη των 4 Επιστημονικών Πεδίων, στα οποία ταξινομούνται οι Σχολές/Τμήματα των Δημοσίων ΑΕΙ Ελλάδας.  </vt:lpstr>
      <vt:lpstr>ΑΙΤΗΣΗ/ΜΗΧΑΝΟΓΡΑΦΙΚΟ ΔΕΛΤΙΟ ΕΛΛΑΔΑΣ  (5)</vt:lpstr>
      <vt:lpstr>ΑΙΤΗΣΗ/ΜΗΧΑΝΟΓΡΑΦΙΚΟ ΔΕΛΤΙΟ ΕΛΛΑΔΑΣ  (6)</vt:lpstr>
      <vt:lpstr>ΑΙΤΗΣΗ/ΜΗΧΑΝΟΓΡΑΦΙΚΟ ΔΕΛΤΙΟ ΕΛΛΑΔΑΣ  (7)</vt:lpstr>
      <vt:lpstr>ΑΙΤΗΣΗ/ΜΗΧΑΝΟΓΡΑΦΙΚΟ ΔΕΛΤΙΟ ΕΛΛΑΔΑΣ (8) </vt:lpstr>
      <vt:lpstr>ΑΙΤΗΣΗ/ΜΗΧΑΝΟΓΡΑΦΙΚΟ ΔΕΛΤΙΟ ΕΛΛΑΔΑΣ (9) Αναγνώριση Διπλωμάτων Μηχανικών από Πανεπιστήμιο Δυτικής Αττικής (ΠΑ.Δ.Α), Διεθνές Πανεπιστήμιο της Ελλάδος (ΔΙ.ΠΑ.Ε.), Ελληνικό Μεσογειακό Πανεπιστήμιο (ΕΛ.ΜΕ.ΠΑ.) και Πανεπιστήμιο Πελοποννήσου (πρώην Τ.Ε.Ι.) από ΕΤΕΚ</vt:lpstr>
      <vt:lpstr>PowerPoint Presentation</vt:lpstr>
      <vt:lpstr>ΑΙΤΗΣΗ/ΜΗΧΑΝΟΓΡΑΦΙΚΟ ΔΕΛΤΙΟ -                          ΕΛΛΗΝΕΣ ΤΟΥ ΕΞΩΤΕΡΙΚΟΥ  (1)</vt:lpstr>
      <vt:lpstr>ΑΙΤΗΣΗ/ΜΗΧΑΝΟΓΡΑΦΙΚΟ ΔΕΛΤΙΟ -                          ΕΛΛΗΝΕΣ ΤΟΥ ΕΞΩΤΕΡΙΚΟΥ  (2) </vt:lpstr>
      <vt:lpstr>ΣΧΟΛΕΣ ΜΕ ΕΙΔΙΚΟ ΣΥΣΤΗΜΑ ΠΡΟΣΒΑΣΗΣ (Δεν συμπεριλαμβάνονται στην Αίτηση/Μηχανογραφικό Δελτίο των Παγκύπριων Εξετάσεων Πρόσβασης)</vt:lpstr>
      <vt:lpstr>PowerPoint Presentation</vt:lpstr>
      <vt:lpstr>Προγραμμα Π.Ε.Π. 2026</vt:lpstr>
      <vt:lpstr>Οδηγοσ  Π.Ε.Π.  2026</vt:lpstr>
      <vt:lpstr>Β’ ΚΑΤΑΝΟΜΗ θεσεων ΚΑΙ ΕΙΔΙΚΑ ΚΡΙΤΗΡΙΑ ΠΑΝΕΠΙΣΤΗΜΙΟΥ ΚΥΠΡΟΥ ΚΑΙ ΤΕΠΑΚ</vt:lpstr>
      <vt:lpstr>Οι μαθητές/τριες του Γυμ. Ριζοκαρπάσου μπορούν να εισαχθούν στο Παν. Κύπρου και ΤΕΠΑΚ με τα ακόλουθα κριτήρια:    </vt:lpstr>
      <vt:lpstr>Χρονοδιαγραμματα (1)</vt:lpstr>
      <vt:lpstr>Χρονοδιαγραμματα (2)</vt:lpstr>
      <vt:lpstr>Χρονοδιαγραμματα (3)</vt:lpstr>
      <vt:lpstr>ΑΝΑΚΕΦΑΛΑΙΩΤΙΚΕς Επισημανσεισ    (1)</vt:lpstr>
      <vt:lpstr>ΑΝΑΚΕΦΑΛΑΙΩΤΙΚΕς Επισημανσεισ   (2)</vt:lpstr>
      <vt:lpstr>Χρήσιμες Ιστοσελίδες</vt:lpstr>
      <vt:lpstr>Ψηφιακο εργαλειο επαγγελματικησ συμβουλευτικησ</vt:lpstr>
      <vt:lpstr>Ηλεκτρονικη αιτηση – διαδικασια  </vt:lpstr>
      <vt:lpstr>  </vt:lpstr>
      <vt:lpstr>  </vt:lpstr>
      <vt:lpstr>Ηλεκτρονικη αιτηση – διαδικασια   </vt:lpstr>
      <vt:lpstr>Ηλεκτρονικη αιτηση – διαδικασια   </vt:lpstr>
      <vt:lpstr>Ηλεκτρονικη αιτηση – διαδικασια  </vt:lpstr>
      <vt:lpstr>Ηλεκτρονικη αιτηση – διαδικασια  </vt:lpstr>
      <vt:lpstr>Ηλεκτρονικη αιτηση – διαδικασια  </vt:lpstr>
      <vt:lpstr> Ηλεκτρονικη αιτηση – διαδικασια   </vt:lpstr>
      <vt:lpstr>Ηλεκτρονικη αιτηση – διαδικασια  </vt:lpstr>
      <vt:lpstr>Ομαδα εργασιασ:</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Teacher</cp:lastModifiedBy>
  <cp:revision>823</cp:revision>
  <cp:lastPrinted>2025-03-11T06:20:25Z</cp:lastPrinted>
  <dcterms:created xsi:type="dcterms:W3CDTF">2019-11-19T06:58:28Z</dcterms:created>
  <dcterms:modified xsi:type="dcterms:W3CDTF">2026-02-16T05:34:53Z</dcterms:modified>
</cp:coreProperties>
</file>